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86"/>
  </p:notesMasterIdLst>
  <p:handoutMasterIdLst>
    <p:handoutMasterId r:id="rId87"/>
  </p:handoutMasterIdLst>
  <p:sldIdLst>
    <p:sldId id="258" r:id="rId2"/>
    <p:sldId id="461" r:id="rId3"/>
    <p:sldId id="492" r:id="rId4"/>
    <p:sldId id="476" r:id="rId5"/>
    <p:sldId id="477" r:id="rId6"/>
    <p:sldId id="468" r:id="rId7"/>
    <p:sldId id="478" r:id="rId8"/>
    <p:sldId id="484" r:id="rId9"/>
    <p:sldId id="471" r:id="rId10"/>
    <p:sldId id="452" r:id="rId11"/>
    <p:sldId id="527" r:id="rId12"/>
    <p:sldId id="479" r:id="rId13"/>
    <p:sldId id="425" r:id="rId14"/>
    <p:sldId id="431" r:id="rId15"/>
    <p:sldId id="432" r:id="rId16"/>
    <p:sldId id="447" r:id="rId17"/>
    <p:sldId id="462" r:id="rId18"/>
    <p:sldId id="296" r:id="rId19"/>
    <p:sldId id="528" r:id="rId20"/>
    <p:sldId id="535" r:id="rId21"/>
    <p:sldId id="444" r:id="rId22"/>
    <p:sldId id="505" r:id="rId23"/>
    <p:sldId id="463" r:id="rId24"/>
    <p:sldId id="267" r:id="rId25"/>
    <p:sldId id="268" r:id="rId26"/>
    <p:sldId id="456" r:id="rId27"/>
    <p:sldId id="358" r:id="rId28"/>
    <p:sldId id="361" r:id="rId29"/>
    <p:sldId id="485" r:id="rId30"/>
    <p:sldId id="364" r:id="rId31"/>
    <p:sldId id="272" r:id="rId32"/>
    <p:sldId id="271" r:id="rId33"/>
    <p:sldId id="443" r:id="rId34"/>
    <p:sldId id="464" r:id="rId35"/>
    <p:sldId id="274" r:id="rId36"/>
    <p:sldId id="449" r:id="rId37"/>
    <p:sldId id="486" r:id="rId38"/>
    <p:sldId id="498" r:id="rId39"/>
    <p:sldId id="385" r:id="rId40"/>
    <p:sldId id="446" r:id="rId41"/>
    <p:sldId id="387" r:id="rId42"/>
    <p:sldId id="495" r:id="rId43"/>
    <p:sldId id="386" r:id="rId44"/>
    <p:sldId id="280" r:id="rId45"/>
    <p:sldId id="281" r:id="rId46"/>
    <p:sldId id="455" r:id="rId47"/>
    <p:sldId id="529" r:id="rId48"/>
    <p:sldId id="365" r:id="rId49"/>
    <p:sldId id="439" r:id="rId50"/>
    <p:sldId id="466" r:id="rId51"/>
    <p:sldId id="389" r:id="rId52"/>
    <p:sldId id="487" r:id="rId53"/>
    <p:sldId id="391" r:id="rId54"/>
    <p:sldId id="457" r:id="rId55"/>
    <p:sldId id="503" r:id="rId56"/>
    <p:sldId id="458" r:id="rId57"/>
    <p:sldId id="459" r:id="rId58"/>
    <p:sldId id="402" r:id="rId59"/>
    <p:sldId id="393" r:id="rId60"/>
    <p:sldId id="394" r:id="rId61"/>
    <p:sldId id="395" r:id="rId62"/>
    <p:sldId id="396" r:id="rId63"/>
    <p:sldId id="403" r:id="rId64"/>
    <p:sldId id="398" r:id="rId65"/>
    <p:sldId id="405" r:id="rId66"/>
    <p:sldId id="488" r:id="rId67"/>
    <p:sldId id="401" r:id="rId68"/>
    <p:sldId id="489" r:id="rId69"/>
    <p:sldId id="502" r:id="rId70"/>
    <p:sldId id="440" r:id="rId71"/>
    <p:sldId id="506" r:id="rId72"/>
    <p:sldId id="534" r:id="rId73"/>
    <p:sldId id="530" r:id="rId74"/>
    <p:sldId id="531" r:id="rId75"/>
    <p:sldId id="533" r:id="rId76"/>
    <p:sldId id="536" r:id="rId77"/>
    <p:sldId id="442" r:id="rId78"/>
    <p:sldId id="499" r:id="rId79"/>
    <p:sldId id="500" r:id="rId80"/>
    <p:sldId id="504" r:id="rId81"/>
    <p:sldId id="501" r:id="rId82"/>
    <p:sldId id="450" r:id="rId83"/>
    <p:sldId id="465" r:id="rId84"/>
    <p:sldId id="460" r:id="rId85"/>
  </p:sldIdLst>
  <p:sldSz cx="9144000" cy="6858000" type="screen4x3"/>
  <p:notesSz cx="7099300" cy="10234613"/>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1pPr>
    <a:lvl2pPr marL="389626"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2pPr>
    <a:lvl3pPr marL="779252"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3pPr>
    <a:lvl4pPr marL="1168878"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4pPr>
    <a:lvl5pPr marL="1558503"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5pPr>
    <a:lvl6pPr marL="1948129" algn="l" defTabSz="389626" rtl="0" eaLnBrk="1" latinLnBrk="0" hangingPunct="1">
      <a:defRPr kumimoji="1" kern="1200">
        <a:solidFill>
          <a:schemeClr val="tx1"/>
        </a:solidFill>
        <a:latin typeface="Arial" charset="0"/>
        <a:ea typeface="ＭＳ Ｐゴシック" charset="0"/>
        <a:cs typeface="ＭＳ Ｐゴシック" charset="0"/>
      </a:defRPr>
    </a:lvl6pPr>
    <a:lvl7pPr marL="2337755" algn="l" defTabSz="389626" rtl="0" eaLnBrk="1" latinLnBrk="0" hangingPunct="1">
      <a:defRPr kumimoji="1" kern="1200">
        <a:solidFill>
          <a:schemeClr val="tx1"/>
        </a:solidFill>
        <a:latin typeface="Arial" charset="0"/>
        <a:ea typeface="ＭＳ Ｐゴシック" charset="0"/>
        <a:cs typeface="ＭＳ Ｐゴシック" charset="0"/>
      </a:defRPr>
    </a:lvl7pPr>
    <a:lvl8pPr marL="2727381" algn="l" defTabSz="389626" rtl="0" eaLnBrk="1" latinLnBrk="0" hangingPunct="1">
      <a:defRPr kumimoji="1" kern="1200">
        <a:solidFill>
          <a:schemeClr val="tx1"/>
        </a:solidFill>
        <a:latin typeface="Arial" charset="0"/>
        <a:ea typeface="ＭＳ Ｐゴシック" charset="0"/>
        <a:cs typeface="ＭＳ Ｐゴシック" charset="0"/>
      </a:defRPr>
    </a:lvl8pPr>
    <a:lvl9pPr marL="3117007" algn="l" defTabSz="389626" rtl="0" eaLnBrk="1" latinLnBrk="0" hangingPunct="1">
      <a:defRPr kumimoji="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so ayumi"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CCECFF"/>
    <a:srgbClr val="99CCFF"/>
    <a:srgbClr val="CCFFFF"/>
    <a:srgbClr val="CCFF66"/>
    <a:srgbClr val="FF6600"/>
    <a:srgbClr val="FF3399"/>
    <a:srgbClr val="FF0066"/>
    <a:srgbClr val="66FF33"/>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間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中間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濃色 2 - アクセント 1/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6" autoAdjust="0"/>
    <p:restoredTop sz="95140" autoAdjust="0"/>
  </p:normalViewPr>
  <p:slideViewPr>
    <p:cSldViewPr snapToGrid="0">
      <p:cViewPr varScale="1">
        <p:scale>
          <a:sx n="124" d="100"/>
          <a:sy n="124" d="100"/>
        </p:scale>
        <p:origin x="17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3076860" cy="511649"/>
          </a:xfrm>
          <a:prstGeom prst="rect">
            <a:avLst/>
          </a:prstGeom>
        </p:spPr>
        <p:txBody>
          <a:bodyPr vert="horz" lIns="94611" tIns="47306" rIns="94611" bIns="47306" rtlCol="0"/>
          <a:lstStyle>
            <a:lvl1pPr algn="l">
              <a:defRPr sz="1100"/>
            </a:lvl1pPr>
          </a:lstStyle>
          <a:p>
            <a:pPr>
              <a:defRPr/>
            </a:pPr>
            <a:endParaRPr lang="ja-JP" altLang="en-US"/>
          </a:p>
        </p:txBody>
      </p:sp>
      <p:sp>
        <p:nvSpPr>
          <p:cNvPr id="3" name="日付プレースホルダー 2"/>
          <p:cNvSpPr>
            <a:spLocks noGrp="1"/>
          </p:cNvSpPr>
          <p:nvPr>
            <p:ph type="dt" sz="quarter" idx="1"/>
          </p:nvPr>
        </p:nvSpPr>
        <p:spPr>
          <a:xfrm>
            <a:off x="4020785" y="0"/>
            <a:ext cx="3076860" cy="511649"/>
          </a:xfrm>
          <a:prstGeom prst="rect">
            <a:avLst/>
          </a:prstGeom>
        </p:spPr>
        <p:txBody>
          <a:bodyPr vert="horz" lIns="94611" tIns="47306" rIns="94611" bIns="47306" rtlCol="0"/>
          <a:lstStyle>
            <a:lvl1pPr algn="r">
              <a:defRPr sz="1100"/>
            </a:lvl1pPr>
          </a:lstStyle>
          <a:p>
            <a:pPr>
              <a:defRPr/>
            </a:pPr>
            <a:fld id="{0AA5E972-A4E1-F04F-9FB1-3F6904EA3870}" type="datetimeFigureOut">
              <a:rPr lang="ja-JP" altLang="en-US"/>
              <a:pPr>
                <a:defRPr/>
              </a:pPr>
              <a:t>2018/12/11</a:t>
            </a:fld>
            <a:endParaRPr lang="ja-JP" altLang="en-US"/>
          </a:p>
        </p:txBody>
      </p:sp>
      <p:sp>
        <p:nvSpPr>
          <p:cNvPr id="4" name="フッター プレースホルダー 3"/>
          <p:cNvSpPr>
            <a:spLocks noGrp="1"/>
          </p:cNvSpPr>
          <p:nvPr>
            <p:ph type="ftr" sz="quarter" idx="2"/>
          </p:nvPr>
        </p:nvSpPr>
        <p:spPr>
          <a:xfrm>
            <a:off x="2" y="9721330"/>
            <a:ext cx="3076860" cy="511648"/>
          </a:xfrm>
          <a:prstGeom prst="rect">
            <a:avLst/>
          </a:prstGeom>
        </p:spPr>
        <p:txBody>
          <a:bodyPr vert="horz" lIns="94611" tIns="47306" rIns="94611" bIns="47306" rtlCol="0" anchor="b"/>
          <a:lstStyle>
            <a:lvl1pPr algn="l">
              <a:defRPr sz="1100"/>
            </a:lvl1pPr>
          </a:lstStyle>
          <a:p>
            <a:pPr>
              <a:defRPr/>
            </a:pPr>
            <a:endParaRPr lang="ja-JP" altLang="en-US"/>
          </a:p>
        </p:txBody>
      </p:sp>
      <p:sp>
        <p:nvSpPr>
          <p:cNvPr id="5" name="スライド番号プレースホルダー 4"/>
          <p:cNvSpPr>
            <a:spLocks noGrp="1"/>
          </p:cNvSpPr>
          <p:nvPr>
            <p:ph type="sldNum" sz="quarter" idx="3"/>
          </p:nvPr>
        </p:nvSpPr>
        <p:spPr>
          <a:xfrm>
            <a:off x="4020785" y="9721330"/>
            <a:ext cx="3076860" cy="511648"/>
          </a:xfrm>
          <a:prstGeom prst="rect">
            <a:avLst/>
          </a:prstGeom>
        </p:spPr>
        <p:txBody>
          <a:bodyPr vert="horz" lIns="94611" tIns="47306" rIns="94611" bIns="47306" rtlCol="0" anchor="b"/>
          <a:lstStyle>
            <a:lvl1pPr algn="r">
              <a:defRPr sz="1100"/>
            </a:lvl1pPr>
          </a:lstStyle>
          <a:p>
            <a:pPr>
              <a:defRPr/>
            </a:pPr>
            <a:fld id="{A7A5D2A3-CF52-F744-925D-D1F1C47BED34}" type="slidenum">
              <a:rPr lang="ja-JP" altLang="en-US"/>
              <a:pPr>
                <a:defRPr/>
              </a:pPr>
              <a:t>‹#›</a:t>
            </a:fld>
            <a:endParaRPr lang="ja-JP" altLang="en-US"/>
          </a:p>
        </p:txBody>
      </p:sp>
    </p:spTree>
    <p:extLst>
      <p:ext uri="{BB962C8B-B14F-4D97-AF65-F5344CB8AC3E}">
        <p14:creationId xmlns:p14="http://schemas.microsoft.com/office/powerpoint/2010/main" val="403532171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3076860" cy="511649"/>
          </a:xfrm>
          <a:prstGeom prst="rect">
            <a:avLst/>
          </a:prstGeom>
        </p:spPr>
        <p:txBody>
          <a:bodyPr vert="horz" lIns="94611" tIns="47306" rIns="94611" bIns="47306" rtlCol="0"/>
          <a:lstStyle>
            <a:lvl1pPr algn="l">
              <a:defRPr sz="1100" smtClean="0"/>
            </a:lvl1pPr>
          </a:lstStyle>
          <a:p>
            <a:pPr>
              <a:defRPr/>
            </a:pPr>
            <a:endParaRPr lang="ja-JP" altLang="en-US"/>
          </a:p>
        </p:txBody>
      </p:sp>
      <p:sp>
        <p:nvSpPr>
          <p:cNvPr id="3" name="日付プレースホルダー 2"/>
          <p:cNvSpPr>
            <a:spLocks noGrp="1"/>
          </p:cNvSpPr>
          <p:nvPr>
            <p:ph type="dt" idx="1"/>
          </p:nvPr>
        </p:nvSpPr>
        <p:spPr>
          <a:xfrm>
            <a:off x="4020785" y="0"/>
            <a:ext cx="3076860" cy="511649"/>
          </a:xfrm>
          <a:prstGeom prst="rect">
            <a:avLst/>
          </a:prstGeom>
        </p:spPr>
        <p:txBody>
          <a:bodyPr vert="horz" lIns="94611" tIns="47306" rIns="94611" bIns="47306" rtlCol="0"/>
          <a:lstStyle>
            <a:lvl1pPr algn="r">
              <a:defRPr sz="1100" smtClean="0"/>
            </a:lvl1pPr>
          </a:lstStyle>
          <a:p>
            <a:pPr>
              <a:defRPr/>
            </a:pPr>
            <a:fld id="{28EEBC7F-123E-CD4B-9EFD-56E0D502DB1C}" type="datetimeFigureOut">
              <a:rPr lang="ja-JP" altLang="en-US"/>
              <a:pPr>
                <a:defRPr/>
              </a:pPr>
              <a:t>2018/12/11</a:t>
            </a:fld>
            <a:endParaRPr lang="ja-JP" altLang="en-US"/>
          </a:p>
        </p:txBody>
      </p:sp>
      <p:sp>
        <p:nvSpPr>
          <p:cNvPr id="4" name="スライド イメージ プレースホルダー 3"/>
          <p:cNvSpPr>
            <a:spLocks noGrp="1" noRot="1" noChangeAspect="1"/>
          </p:cNvSpPr>
          <p:nvPr>
            <p:ph type="sldImg" idx="2"/>
          </p:nvPr>
        </p:nvSpPr>
        <p:spPr>
          <a:xfrm>
            <a:off x="990600" y="768350"/>
            <a:ext cx="5119688" cy="3838575"/>
          </a:xfrm>
          <a:prstGeom prst="rect">
            <a:avLst/>
          </a:prstGeom>
          <a:noFill/>
          <a:ln w="12700">
            <a:solidFill>
              <a:prstClr val="black"/>
            </a:solidFill>
          </a:ln>
        </p:spPr>
        <p:txBody>
          <a:bodyPr vert="horz" lIns="94611" tIns="47306" rIns="94611" bIns="47306" rtlCol="0" anchor="ctr"/>
          <a:lstStyle/>
          <a:p>
            <a:pPr lvl="0"/>
            <a:endParaRPr lang="ja-JP" altLang="en-US" noProof="0"/>
          </a:p>
        </p:txBody>
      </p:sp>
      <p:sp>
        <p:nvSpPr>
          <p:cNvPr id="5" name="ノート プレースホルダー 4"/>
          <p:cNvSpPr>
            <a:spLocks noGrp="1"/>
          </p:cNvSpPr>
          <p:nvPr>
            <p:ph type="body" sz="quarter" idx="3"/>
          </p:nvPr>
        </p:nvSpPr>
        <p:spPr>
          <a:xfrm>
            <a:off x="710430" y="4861487"/>
            <a:ext cx="5678444" cy="4604841"/>
          </a:xfrm>
          <a:prstGeom prst="rect">
            <a:avLst/>
          </a:prstGeom>
        </p:spPr>
        <p:txBody>
          <a:bodyPr vert="horz" lIns="94611" tIns="47306" rIns="94611" bIns="47306" rtlCol="0"/>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2" y="9721330"/>
            <a:ext cx="3076860" cy="511648"/>
          </a:xfrm>
          <a:prstGeom prst="rect">
            <a:avLst/>
          </a:prstGeom>
        </p:spPr>
        <p:txBody>
          <a:bodyPr vert="horz" lIns="94611" tIns="47306" rIns="94611" bIns="47306" rtlCol="0" anchor="b"/>
          <a:lstStyle>
            <a:lvl1pPr algn="l">
              <a:defRPr sz="1100" smtClean="0"/>
            </a:lvl1pPr>
          </a:lstStyle>
          <a:p>
            <a:pPr>
              <a:defRPr/>
            </a:pPr>
            <a:endParaRPr lang="ja-JP" altLang="en-US"/>
          </a:p>
        </p:txBody>
      </p:sp>
      <p:sp>
        <p:nvSpPr>
          <p:cNvPr id="7" name="スライド番号プレースホルダー 6"/>
          <p:cNvSpPr>
            <a:spLocks noGrp="1"/>
          </p:cNvSpPr>
          <p:nvPr>
            <p:ph type="sldNum" sz="quarter" idx="5"/>
          </p:nvPr>
        </p:nvSpPr>
        <p:spPr>
          <a:xfrm>
            <a:off x="4020785" y="9721330"/>
            <a:ext cx="3076860" cy="511648"/>
          </a:xfrm>
          <a:prstGeom prst="rect">
            <a:avLst/>
          </a:prstGeom>
        </p:spPr>
        <p:txBody>
          <a:bodyPr vert="horz" lIns="94611" tIns="47306" rIns="94611" bIns="47306" rtlCol="0" anchor="b"/>
          <a:lstStyle>
            <a:lvl1pPr algn="r">
              <a:defRPr sz="1100" smtClean="0"/>
            </a:lvl1pPr>
          </a:lstStyle>
          <a:p>
            <a:pPr>
              <a:defRPr/>
            </a:pPr>
            <a:fld id="{C835A53E-1A8F-A24E-B80E-A971D722FCE3}" type="slidenum">
              <a:rPr lang="ja-JP" altLang="en-US"/>
              <a:pPr>
                <a:defRPr/>
              </a:pPr>
              <a:t>‹#›</a:t>
            </a:fld>
            <a:endParaRPr lang="ja-JP" altLang="en-US"/>
          </a:p>
        </p:txBody>
      </p:sp>
    </p:spTree>
    <p:extLst>
      <p:ext uri="{BB962C8B-B14F-4D97-AF65-F5344CB8AC3E}">
        <p14:creationId xmlns:p14="http://schemas.microsoft.com/office/powerpoint/2010/main" val="2721108520"/>
      </p:ext>
    </p:extLst>
  </p:cSld>
  <p:clrMap bg1="lt1" tx1="dk1" bg2="lt2" tx2="dk2" accent1="accent1" accent2="accent2" accent3="accent3" accent4="accent4" accent5="accent5" accent6="accent6" hlink="hlink" folHlink="folHlink"/>
  <p:hf sldNum="0" hdr="0" ftr="0" dt="0"/>
  <p:notesStyle>
    <a:lvl1pPr algn="l" defTabSz="389626" rtl="0" fontAlgn="base">
      <a:spcBef>
        <a:spcPct val="30000"/>
      </a:spcBef>
      <a:spcAft>
        <a:spcPct val="0"/>
      </a:spcAft>
      <a:defRPr kumimoji="1" sz="1000" kern="1200">
        <a:solidFill>
          <a:schemeClr val="tx1"/>
        </a:solidFill>
        <a:latin typeface="+mn-lt"/>
        <a:ea typeface="+mn-ea"/>
        <a:cs typeface="ＭＳ Ｐゴシック" charset="0"/>
      </a:defRPr>
    </a:lvl1pPr>
    <a:lvl2pPr marL="389626" algn="l" defTabSz="389626" rtl="0" fontAlgn="base">
      <a:spcBef>
        <a:spcPct val="30000"/>
      </a:spcBef>
      <a:spcAft>
        <a:spcPct val="0"/>
      </a:spcAft>
      <a:defRPr kumimoji="1" sz="1000" kern="1200">
        <a:solidFill>
          <a:schemeClr val="tx1"/>
        </a:solidFill>
        <a:latin typeface="+mn-lt"/>
        <a:ea typeface="+mn-ea"/>
        <a:cs typeface="+mn-cs"/>
      </a:defRPr>
    </a:lvl2pPr>
    <a:lvl3pPr marL="779252" algn="l" defTabSz="389626" rtl="0" fontAlgn="base">
      <a:spcBef>
        <a:spcPct val="30000"/>
      </a:spcBef>
      <a:spcAft>
        <a:spcPct val="0"/>
      </a:spcAft>
      <a:defRPr kumimoji="1" sz="1000" kern="1200">
        <a:solidFill>
          <a:schemeClr val="tx1"/>
        </a:solidFill>
        <a:latin typeface="+mn-lt"/>
        <a:ea typeface="+mn-ea"/>
        <a:cs typeface="+mn-cs"/>
      </a:defRPr>
    </a:lvl3pPr>
    <a:lvl4pPr marL="1168878" algn="l" defTabSz="389626" rtl="0" fontAlgn="base">
      <a:spcBef>
        <a:spcPct val="30000"/>
      </a:spcBef>
      <a:spcAft>
        <a:spcPct val="0"/>
      </a:spcAft>
      <a:defRPr kumimoji="1" sz="1000" kern="1200">
        <a:solidFill>
          <a:schemeClr val="tx1"/>
        </a:solidFill>
        <a:latin typeface="+mn-lt"/>
        <a:ea typeface="+mn-ea"/>
        <a:cs typeface="+mn-cs"/>
      </a:defRPr>
    </a:lvl4pPr>
    <a:lvl5pPr marL="1558503" algn="l" defTabSz="389626" rtl="0" fontAlgn="base">
      <a:spcBef>
        <a:spcPct val="30000"/>
      </a:spcBef>
      <a:spcAft>
        <a:spcPct val="0"/>
      </a:spcAft>
      <a:defRPr kumimoji="1" sz="1000" kern="1200">
        <a:solidFill>
          <a:schemeClr val="tx1"/>
        </a:solidFill>
        <a:latin typeface="+mn-lt"/>
        <a:ea typeface="+mn-ea"/>
        <a:cs typeface="+mn-cs"/>
      </a:defRPr>
    </a:lvl5pPr>
    <a:lvl6pPr marL="1948129" algn="l" defTabSz="389626" rtl="0" eaLnBrk="1" latinLnBrk="0" hangingPunct="1">
      <a:defRPr kumimoji="1" sz="1000" kern="1200">
        <a:solidFill>
          <a:schemeClr val="tx1"/>
        </a:solidFill>
        <a:latin typeface="+mn-lt"/>
        <a:ea typeface="+mn-ea"/>
        <a:cs typeface="+mn-cs"/>
      </a:defRPr>
    </a:lvl6pPr>
    <a:lvl7pPr marL="2337755" algn="l" defTabSz="389626" rtl="0" eaLnBrk="1" latinLnBrk="0" hangingPunct="1">
      <a:defRPr kumimoji="1" sz="1000" kern="1200">
        <a:solidFill>
          <a:schemeClr val="tx1"/>
        </a:solidFill>
        <a:latin typeface="+mn-lt"/>
        <a:ea typeface="+mn-ea"/>
        <a:cs typeface="+mn-cs"/>
      </a:defRPr>
    </a:lvl7pPr>
    <a:lvl8pPr marL="2727381" algn="l" defTabSz="389626" rtl="0" eaLnBrk="1" latinLnBrk="0" hangingPunct="1">
      <a:defRPr kumimoji="1" sz="1000" kern="1200">
        <a:solidFill>
          <a:schemeClr val="tx1"/>
        </a:solidFill>
        <a:latin typeface="+mn-lt"/>
        <a:ea typeface="+mn-ea"/>
        <a:cs typeface="+mn-cs"/>
      </a:defRPr>
    </a:lvl8pPr>
    <a:lvl9pPr marL="3117007" algn="l" defTabSz="389626" rtl="0" eaLnBrk="1" latinLnBrk="0" hangingPunct="1">
      <a:defRPr kumimoji="1"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lang="ja-JP" altLang="en-US" sz="1100" dirty="0"/>
              <a:t>・お礼（本日は講習会にご参加いただきありがとうございます。</a:t>
            </a:r>
          </a:p>
          <a:p>
            <a:r>
              <a:rPr lang="ja-JP" altLang="en-US" sz="1100" dirty="0"/>
              <a:t>・挨拶（自己紹介、講習を始めさせていただきます）</a:t>
            </a:r>
            <a:endParaRPr lang="en-US" altLang="ja-JP" sz="1100" dirty="0"/>
          </a:p>
          <a:p>
            <a:endParaRPr lang="ja-JP" altLang="en-US" sz="1100" dirty="0"/>
          </a:p>
          <a:p>
            <a:r>
              <a:rPr lang="en-US" altLang="ja-JP" sz="1100" dirty="0"/>
              <a:t>【</a:t>
            </a:r>
            <a:r>
              <a:rPr lang="ja-JP" altLang="en-US" sz="1100" dirty="0"/>
              <a:t>講習会全体の説明</a:t>
            </a:r>
            <a:r>
              <a:rPr lang="en-US" altLang="ja-JP" sz="1100" dirty="0"/>
              <a:t>】</a:t>
            </a:r>
          </a:p>
          <a:p>
            <a:r>
              <a:rPr lang="ja-JP" altLang="en-US" sz="1100" dirty="0"/>
              <a:t>・配布資料の確認、終了後アンケートへの協力依頼</a:t>
            </a:r>
          </a:p>
          <a:p>
            <a:r>
              <a:rPr lang="ja-JP" altLang="en-US" sz="1100" dirty="0"/>
              <a:t>・本講習会で使用した資料は</a:t>
            </a:r>
            <a:r>
              <a:rPr lang="en-US" altLang="ja-JP" sz="1100" dirty="0"/>
              <a:t>NBDC</a:t>
            </a:r>
            <a:r>
              <a:rPr lang="ja-JP" altLang="en-US" sz="1100" dirty="0"/>
              <a:t>の講習会ページにて公開されている。</a:t>
            </a:r>
          </a:p>
          <a:p>
            <a:r>
              <a:rPr lang="ja-JP" altLang="en-US" sz="1100" dirty="0"/>
              <a:t>・実習中に困ったことや質問があれば遠慮なく止めてください。</a:t>
            </a:r>
            <a:endParaRPr lang="en-US" altLang="ja-JP" sz="1100" dirty="0"/>
          </a:p>
          <a:p>
            <a:endParaRPr lang="en-US" altLang="ja-JP" sz="1100" dirty="0">
              <a:solidFill>
                <a:srgbClr val="FF0000"/>
              </a:solidFill>
            </a:endParaRPr>
          </a:p>
          <a:p>
            <a:r>
              <a:rPr lang="ja-JP" altLang="en-US" sz="1100" dirty="0">
                <a:solidFill>
                  <a:srgbClr val="FF0000"/>
                </a:solidFill>
              </a:rPr>
              <a:t>→クリック</a:t>
            </a:r>
          </a:p>
          <a:p>
            <a:r>
              <a:rPr lang="en-US" altLang="ja-JP" sz="1100" dirty="0"/>
              <a:t>------------------------------------------------</a:t>
            </a:r>
            <a:endParaRPr lang="ja-JP" altLang="en-US" sz="1100" dirty="0"/>
          </a:p>
          <a:p>
            <a:r>
              <a:rPr lang="ja-JP" altLang="en-US" sz="1100" dirty="0"/>
              <a:t>・バイオサイエンスデータベースセンター　聞いたことがある人？</a:t>
            </a:r>
          </a:p>
          <a:p>
            <a:r>
              <a:rPr lang="ja-JP" altLang="en-US" sz="1100" dirty="0"/>
              <a:t>・サービスを何か使ったことがある人？</a:t>
            </a:r>
          </a:p>
          <a:p>
            <a:r>
              <a:rPr lang="ja-JP" altLang="en-US" sz="1100" dirty="0"/>
              <a:t>・普段から生命科学系の</a:t>
            </a:r>
            <a:r>
              <a:rPr lang="en-US" altLang="ja-JP" sz="1100" dirty="0"/>
              <a:t>DB</a:t>
            </a:r>
            <a:r>
              <a:rPr lang="ja-JP" altLang="en-US" sz="1100" dirty="0"/>
              <a:t>を使っている人？</a:t>
            </a:r>
            <a:endParaRPr lang="en-US" altLang="ja-JP" sz="1100" dirty="0"/>
          </a:p>
          <a:p>
            <a:r>
              <a:rPr lang="ja-JP" altLang="en-US" sz="1100" dirty="0"/>
              <a:t>　→既にアンケートは実施済み</a:t>
            </a:r>
          </a:p>
          <a:p>
            <a:endParaRPr kumimoji="1" lang="ja-JP" altLang="en-US" dirty="0"/>
          </a:p>
        </p:txBody>
      </p:sp>
    </p:spTree>
    <p:extLst>
      <p:ext uri="{BB962C8B-B14F-4D97-AF65-F5344CB8AC3E}">
        <p14:creationId xmlns:p14="http://schemas.microsoft.com/office/powerpoint/2010/main" val="139311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・それでは「データを共有することの意義」とは何か？</a:t>
            </a:r>
            <a:endParaRPr lang="en-US" altLang="ja-JP" dirty="0"/>
          </a:p>
          <a:p>
            <a:r>
              <a:rPr lang="ja-JP" altLang="en-US" dirty="0"/>
              <a:t>・研究をしているみなさんは既にご承知と思うが、科学の世界において何か新規な主張を行うためには、それを裏付けるエビデンスの提示が必要</a:t>
            </a:r>
            <a:endParaRPr lang="en-US" altLang="ja-JP" dirty="0"/>
          </a:p>
          <a:p>
            <a:r>
              <a:rPr lang="ja-JP" altLang="en-US" dirty="0"/>
              <a:t>　→科学の世界では本来データは公開し共有するもの</a:t>
            </a:r>
            <a:endParaRPr lang="en-US" altLang="ja-JP" dirty="0"/>
          </a:p>
          <a:p>
            <a:r>
              <a:rPr lang="ja-JP" altLang="en-US" dirty="0"/>
              <a:t>・その意味としては、</a:t>
            </a:r>
            <a:endParaRPr lang="en-US" altLang="ja-JP" dirty="0"/>
          </a:p>
          <a:p>
            <a:r>
              <a:rPr lang="ja-JP" altLang="en-US" dirty="0"/>
              <a:t>　・実験結果を再現できるか、真理であるかを確認するための「再現性」、データの取得方法自体が間違っていないかを検証するために必要な「透明性」、当初の研究とは違った観点からの再解析や教育目的での利用といったデータの「再利用」、近年では次世代シーケンサーのデータや各種の画像データなど、これまでの技術で取り扱うことの難しいデータが産生されていることから、データを共有することによって新しい解析技術の開発を促進するという意味も存在する。</a:t>
            </a:r>
            <a:endParaRPr lang="en-US" altLang="ja-JP" dirty="0"/>
          </a:p>
          <a:p>
            <a:r>
              <a:rPr lang="ja-JP" altLang="en-US" dirty="0"/>
              <a:t>・また、特に欧米においてよく言われることだが、研究費の多くは税金によってまかなわれている。税金によって行われた研究成果は市民のものであり、それを手にするために税金をさらに投入することはない、という考え方がされる。</a:t>
            </a:r>
            <a:endParaRPr lang="en-US" altLang="ja-JP" dirty="0"/>
          </a:p>
          <a:p>
            <a:r>
              <a:rPr lang="ja-JP" altLang="en-US" dirty="0"/>
              <a:t>→公的資金を投じて得られたデータは共有する、というのが世界的な潮流となっている。</a:t>
            </a:r>
            <a:endParaRPr lang="en-US" altLang="ja-JP" dirty="0"/>
          </a:p>
          <a:p>
            <a:r>
              <a:rPr lang="ja-JP" altLang="en-US" dirty="0"/>
              <a:t>→クリック</a:t>
            </a:r>
            <a:endParaRPr lang="en-US" altLang="ja-JP" dirty="0"/>
          </a:p>
        </p:txBody>
      </p:sp>
      <p:sp>
        <p:nvSpPr>
          <p:cNvPr id="4" name="スライド番号プレースホルダー 3"/>
          <p:cNvSpPr>
            <a:spLocks noGrp="1"/>
          </p:cNvSpPr>
          <p:nvPr>
            <p:ph type="sldNum" sz="quarter" idx="10"/>
          </p:nvPr>
        </p:nvSpPr>
        <p:spPr/>
        <p:txBody>
          <a:bodyPr/>
          <a:lstStyle/>
          <a:p>
            <a:pPr>
              <a:defRPr/>
            </a:pPr>
            <a:fld id="{C835A53E-1A8F-A24E-B80E-A971D722FCE3}" type="slidenum">
              <a:rPr lang="ja-JP" altLang="en-US" smtClean="0"/>
              <a:pPr>
                <a:defRPr/>
              </a:pPr>
              <a:t>10</a:t>
            </a:fld>
            <a:endParaRPr lang="ja-JP" altLang="en-US"/>
          </a:p>
        </p:txBody>
      </p:sp>
    </p:spTree>
    <p:extLst>
      <p:ext uri="{BB962C8B-B14F-4D97-AF65-F5344CB8AC3E}">
        <p14:creationId xmlns:p14="http://schemas.microsoft.com/office/powerpoint/2010/main" val="193070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そういった潮流のキーワードとして「オープンサイエンス」ということが言われている</a:t>
            </a:r>
            <a:endParaRPr kumimoji="1" lang="en-US" altLang="ja-JP" dirty="0"/>
          </a:p>
          <a:p>
            <a:r>
              <a:rPr kumimoji="1" lang="ja-JP" altLang="en-US" dirty="0"/>
              <a:t>・</a:t>
            </a:r>
            <a:r>
              <a:rPr kumimoji="1" lang="en-US" altLang="ja-JP" dirty="0"/>
              <a:t>2013</a:t>
            </a:r>
            <a:r>
              <a:rPr kumimoji="1" lang="ja-JP" altLang="en-US" dirty="0"/>
              <a:t>年</a:t>
            </a:r>
            <a:r>
              <a:rPr kumimoji="1" lang="en-US" altLang="ja-JP" dirty="0"/>
              <a:t>6</a:t>
            </a:r>
            <a:r>
              <a:rPr kumimoji="1" lang="ja-JP" altLang="en-US" dirty="0"/>
              <a:t>月</a:t>
            </a:r>
            <a:r>
              <a:rPr kumimoji="1" lang="en-US" altLang="ja-JP" dirty="0"/>
              <a:t>G</a:t>
            </a:r>
            <a:r>
              <a:rPr kumimoji="1" lang="ja-JP" altLang="en-US" dirty="0"/>
              <a:t>８科学大臣会合の共同声明として、「論文のオープンアクセスに加え、研究データのオープン化を」ということがうたわれた。それまで、公的資金で行われた成果を論文化した場合には、自由にアクセスできるようにしようという「オープンアクセス」の議論が進んでいたが、論文の裏付けとなる研究データについても共有しようという声明。</a:t>
            </a:r>
            <a:endParaRPr kumimoji="1" lang="en-US" altLang="ja-JP" dirty="0"/>
          </a:p>
          <a:p>
            <a:r>
              <a:rPr kumimoji="1" lang="ja-JP" altLang="en-US" dirty="0"/>
              <a:t>→これを受けて、具体的にどう実現するかについて各国での議論が活発化</a:t>
            </a:r>
            <a:endParaRPr kumimoji="1" lang="en-US" altLang="ja-JP" dirty="0"/>
          </a:p>
          <a:p>
            <a:r>
              <a:rPr kumimoji="1" lang="ja-JP" altLang="en-US" dirty="0"/>
              <a:t>・日本においても内閣府の「国際的動向を踏まえたオープンサイエンスに関する検討会」において、集中的な議論が行われ、</a:t>
            </a:r>
            <a:r>
              <a:rPr kumimoji="1" lang="en-US" altLang="ja-JP" dirty="0"/>
              <a:t>2015</a:t>
            </a:r>
            <a:r>
              <a:rPr kumimoji="1" lang="ja-JP" altLang="en-US" dirty="0"/>
              <a:t>年</a:t>
            </a:r>
            <a:r>
              <a:rPr kumimoji="1" lang="en-US" altLang="ja-JP" dirty="0"/>
              <a:t>3</a:t>
            </a:r>
            <a:r>
              <a:rPr kumimoji="1" lang="ja-JP" altLang="en-US" dirty="0"/>
              <a:t>月に報告書が出された</a:t>
            </a:r>
            <a:endParaRPr kumimoji="1" lang="en-US" altLang="ja-JP" dirty="0"/>
          </a:p>
          <a:p>
            <a:r>
              <a:rPr kumimoji="1" lang="ja-JP" altLang="en-US" dirty="0"/>
              <a:t>→クリック</a:t>
            </a:r>
            <a:endParaRPr kumimoji="1" lang="en-US" altLang="ja-JP" dirty="0"/>
          </a:p>
          <a:p>
            <a:r>
              <a:rPr kumimoji="1" lang="ja-JP" altLang="en-US" dirty="0"/>
              <a:t>・そのなかで、「公的研究資金を用いた研究成果</a:t>
            </a:r>
            <a:r>
              <a:rPr kumimoji="1" lang="en-US" altLang="ja-JP" dirty="0"/>
              <a:t>〈</a:t>
            </a:r>
            <a:r>
              <a:rPr kumimoji="1" lang="ja-JP" altLang="en-US" dirty="0"/>
              <a:t>論文、生成された研究データ等</a:t>
            </a:r>
            <a:r>
              <a:rPr kumimoji="1" lang="en-US" altLang="ja-JP" dirty="0"/>
              <a:t>〉</a:t>
            </a:r>
            <a:r>
              <a:rPr kumimoji="1" lang="ja-JP" altLang="en-US" dirty="0"/>
              <a:t>について、科学界はもとより産業界及び社会一般から広く容易なアクセス・利用を可能にし、知の創出に新たな道を開くとともに、効果的に科学技術研究を推進することでイノベーションの創出につなげることを目指した新たなサイエンス」として、「オープンサイエンス」が定義され、推進のための方向性が示された。</a:t>
            </a:r>
            <a:endParaRPr kumimoji="1" lang="en-US" altLang="ja-JP" dirty="0"/>
          </a:p>
          <a:p>
            <a:r>
              <a:rPr kumimoji="1" lang="ja-JP" altLang="en-US" dirty="0"/>
              <a:t>→クリック</a:t>
            </a:r>
          </a:p>
        </p:txBody>
      </p:sp>
    </p:spTree>
    <p:extLst>
      <p:ext uri="{BB962C8B-B14F-4D97-AF65-F5344CB8AC3E}">
        <p14:creationId xmlns:p14="http://schemas.microsoft.com/office/powerpoint/2010/main" val="421007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・つぎは</a:t>
            </a:r>
            <a:r>
              <a:rPr lang="en-US" altLang="ja-JP" dirty="0"/>
              <a:t>NBDC</a:t>
            </a:r>
            <a:r>
              <a:rPr lang="ja-JP" altLang="en-US" dirty="0"/>
              <a:t>の組織と取り組みについて紹介する。</a:t>
            </a:r>
            <a:endParaRPr lang="en-US" altLang="ja-JP" dirty="0"/>
          </a:p>
          <a:p>
            <a:r>
              <a:rPr kumimoji="1" lang="ja-JP" altLang="en-US" dirty="0"/>
              <a:t>→クリック</a:t>
            </a:r>
          </a:p>
        </p:txBody>
      </p:sp>
    </p:spTree>
    <p:extLst>
      <p:ext uri="{BB962C8B-B14F-4D97-AF65-F5344CB8AC3E}">
        <p14:creationId xmlns:p14="http://schemas.microsoft.com/office/powerpoint/2010/main" val="564092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・バイオサイエンスデータベースセンター</a:t>
            </a:r>
            <a:r>
              <a:rPr kumimoji="1" lang="en-US" altLang="ja-JP" dirty="0"/>
              <a:t>(NBDC) </a:t>
            </a:r>
            <a:r>
              <a:rPr kumimoji="1" lang="ja-JP" altLang="en-US" dirty="0"/>
              <a:t>は</a:t>
            </a:r>
            <a:r>
              <a:rPr kumimoji="1" lang="en-US" altLang="ja-JP" dirty="0"/>
              <a:t>JST</a:t>
            </a:r>
            <a:r>
              <a:rPr kumimoji="1" lang="ja-JP" altLang="en-US" dirty="0"/>
              <a:t>内に設置されたセンターであり、データベースを統合し、データの共有を推進する事業を実施</a:t>
            </a:r>
            <a:endParaRPr kumimoji="1" lang="en-US" altLang="ja-JP" dirty="0"/>
          </a:p>
          <a:p>
            <a:endParaRPr kumimoji="1" lang="en-US" altLang="ja-JP" dirty="0"/>
          </a:p>
          <a:p>
            <a:r>
              <a:rPr kumimoji="1" lang="en-US" altLang="ja-JP" dirty="0"/>
              <a:t>【</a:t>
            </a:r>
            <a:r>
              <a:rPr kumimoji="1" lang="ja-JP" altLang="en-US" dirty="0"/>
              <a:t>詳細</a:t>
            </a:r>
            <a:r>
              <a:rPr kumimoji="1" lang="en-US" altLang="ja-JP" dirty="0"/>
              <a:t>】</a:t>
            </a:r>
          </a:p>
          <a:p>
            <a:r>
              <a:rPr kumimoji="1" lang="en-US" altLang="ja-JP" dirty="0"/>
              <a:t>NBDC</a:t>
            </a:r>
            <a:r>
              <a:rPr kumimoji="1" lang="ja-JP" altLang="en-US" dirty="0"/>
              <a:t>はライフサイエンス分野のデータベースを統合することを目的として事業を行っているが、これまでの取り組みについて簡単に。</a:t>
            </a:r>
            <a:endParaRPr kumimoji="1" lang="en-US" altLang="ja-JP" dirty="0"/>
          </a:p>
          <a:p>
            <a:r>
              <a:rPr kumimoji="1" lang="ja-JP" altLang="en-US" dirty="0"/>
              <a:t>この図は本日配った</a:t>
            </a:r>
            <a:r>
              <a:rPr kumimoji="1" lang="en-US" altLang="ja-JP" dirty="0"/>
              <a:t>NBDC</a:t>
            </a:r>
            <a:r>
              <a:rPr kumimoji="1" lang="ja-JP" altLang="en-US" dirty="0"/>
              <a:t>のパンフレットの裏にも掲載してある。</a:t>
            </a:r>
            <a:endParaRPr kumimoji="1" lang="en-US" altLang="ja-JP" dirty="0"/>
          </a:p>
          <a:p>
            <a:endParaRPr kumimoji="1" lang="en-US" altLang="ja-JP" dirty="0"/>
          </a:p>
          <a:p>
            <a:r>
              <a:rPr kumimoji="1" lang="en-US" altLang="ja-JP" dirty="0"/>
              <a:t>2000</a:t>
            </a:r>
            <a:r>
              <a:rPr kumimoji="1" lang="ja-JP" altLang="en-US" dirty="0"/>
              <a:t>年</a:t>
            </a:r>
            <a:r>
              <a:rPr kumimoji="1" lang="en-US" altLang="ja-JP" dirty="0"/>
              <a:t>11</a:t>
            </a:r>
            <a:r>
              <a:rPr kumimoji="1" lang="ja-JP" altLang="en-US" dirty="0"/>
              <a:t>月　科学技術会議ライフサイエンス部会において「ゲノム情報科学におけるわが国の戦略について」　</a:t>
            </a:r>
            <a:endParaRPr kumimoji="1" lang="en-US" altLang="ja-JP" dirty="0"/>
          </a:p>
          <a:p>
            <a:r>
              <a:rPr kumimoji="1" lang="ja-JP" altLang="en-US" dirty="0"/>
              <a:t>　　　　　　　　　ヒトゲノム解読を始めとする世界的なゲノム科学の進展を受けて、日本としての推進戦略を提案</a:t>
            </a:r>
            <a:endParaRPr kumimoji="1" lang="en-US" altLang="ja-JP" dirty="0"/>
          </a:p>
          <a:p>
            <a:r>
              <a:rPr kumimoji="1" lang="en-US" altLang="ja-JP" dirty="0"/>
              <a:t>2001</a:t>
            </a:r>
            <a:r>
              <a:rPr kumimoji="1" lang="ja-JP" altLang="en-US" dirty="0"/>
              <a:t>年</a:t>
            </a:r>
            <a:r>
              <a:rPr kumimoji="1" lang="en-US" altLang="ja-JP" dirty="0"/>
              <a:t>4</a:t>
            </a:r>
            <a:r>
              <a:rPr kumimoji="1" lang="ja-JP" altLang="en-US" dirty="0"/>
              <a:t>月　それを受けて</a:t>
            </a:r>
            <a:r>
              <a:rPr kumimoji="1" lang="en-US" altLang="ja-JP" dirty="0"/>
              <a:t>JST</a:t>
            </a:r>
            <a:r>
              <a:rPr kumimoji="1" lang="ja-JP" altLang="en-US" dirty="0"/>
              <a:t>にバイオインフォマティクス推進センターを設立</a:t>
            </a:r>
            <a:endParaRPr kumimoji="1" lang="en-US" altLang="ja-JP" dirty="0"/>
          </a:p>
          <a:p>
            <a:r>
              <a:rPr kumimoji="1" lang="en-US" altLang="ja-JP" dirty="0"/>
              <a:t>2005</a:t>
            </a:r>
            <a:r>
              <a:rPr kumimoji="1" lang="ja-JP" altLang="en-US" dirty="0"/>
              <a:t>年</a:t>
            </a:r>
            <a:r>
              <a:rPr kumimoji="1" lang="en-US" altLang="ja-JP" dirty="0"/>
              <a:t>8</a:t>
            </a:r>
            <a:r>
              <a:rPr kumimoji="1" lang="ja-JP" altLang="en-US" dirty="0"/>
              <a:t>月　科学技術・学術審議会において「我が国におけるライフサイエンス分野のデータベース整備のあり方について」提言　</a:t>
            </a:r>
            <a:endParaRPr kumimoji="1" lang="en-US" altLang="ja-JP" dirty="0"/>
          </a:p>
          <a:p>
            <a:r>
              <a:rPr kumimoji="1" lang="ja-JP" altLang="en-US" dirty="0"/>
              <a:t>　　　　　　　　　→各省庁において、統合データベース整備の動き</a:t>
            </a:r>
            <a:endParaRPr kumimoji="1" lang="en-US" altLang="ja-JP" dirty="0"/>
          </a:p>
          <a:p>
            <a:r>
              <a:rPr lang="en-US" altLang="ja-JP" dirty="0"/>
              <a:t>2006</a:t>
            </a:r>
            <a:r>
              <a:rPr lang="ja-JP" altLang="en-US" dirty="0"/>
              <a:t>年</a:t>
            </a:r>
            <a:r>
              <a:rPr lang="en-US" altLang="ja-JP" dirty="0"/>
              <a:t>4</a:t>
            </a:r>
            <a:r>
              <a:rPr lang="ja-JP" altLang="en-US" dirty="0"/>
              <a:t>月　情報・システム研究機構を中核機関とした文部科学省「統合データベースプロジェクト」が開始</a:t>
            </a:r>
            <a:endParaRPr lang="en-US" altLang="ja-JP" dirty="0"/>
          </a:p>
          <a:p>
            <a:r>
              <a:rPr lang="en-US" altLang="ja-JP" dirty="0"/>
              <a:t>2008</a:t>
            </a:r>
            <a:r>
              <a:rPr lang="ja-JP" altLang="en-US" dirty="0"/>
              <a:t>年</a:t>
            </a:r>
            <a:r>
              <a:rPr lang="en-US" altLang="ja-JP" dirty="0"/>
              <a:t>12</a:t>
            </a:r>
            <a:r>
              <a:rPr lang="ja-JP" altLang="en-US" dirty="0"/>
              <a:t>月　総合科学技術会議 の「統合データベース タスクフォース報告書」　</a:t>
            </a:r>
            <a:endParaRPr lang="en-US" altLang="ja-JP" dirty="0"/>
          </a:p>
          <a:p>
            <a:r>
              <a:rPr lang="ja-JP" altLang="en-US" dirty="0"/>
              <a:t>　　　　　　　　　　→ライフサイエンス統合データベースセンター（</a:t>
            </a:r>
            <a:r>
              <a:rPr lang="en-US" altLang="ja-JP" dirty="0"/>
              <a:t>DBCLS</a:t>
            </a:r>
            <a:r>
              <a:rPr lang="ja-JP" altLang="en-US" dirty="0"/>
              <a:t>）と</a:t>
            </a:r>
            <a:r>
              <a:rPr lang="en-US" altLang="ja-JP" dirty="0"/>
              <a:t>BIRD </a:t>
            </a:r>
            <a:r>
              <a:rPr lang="ja-JP" altLang="en-US" dirty="0"/>
              <a:t>との一体的な運用の提言</a:t>
            </a:r>
            <a:endParaRPr lang="en-US" altLang="ja-JP" dirty="0"/>
          </a:p>
          <a:p>
            <a:r>
              <a:rPr lang="en-US" altLang="ja-JP" dirty="0"/>
              <a:t>2011</a:t>
            </a:r>
            <a:r>
              <a:rPr lang="ja-JP" altLang="en-US" dirty="0"/>
              <a:t>年</a:t>
            </a:r>
            <a:r>
              <a:rPr lang="en-US" altLang="ja-JP" dirty="0"/>
              <a:t>4</a:t>
            </a:r>
            <a:r>
              <a:rPr lang="ja-JP" altLang="en-US" dirty="0"/>
              <a:t>月　</a:t>
            </a:r>
            <a:r>
              <a:rPr lang="en-US" altLang="ja-JP" dirty="0"/>
              <a:t>JST </a:t>
            </a:r>
            <a:r>
              <a:rPr lang="ja-JP" altLang="en-US" dirty="0"/>
              <a:t>にバイオサイエンスデータベースセンター</a:t>
            </a:r>
            <a:r>
              <a:rPr lang="en-US" altLang="ja-JP" dirty="0"/>
              <a:t>(NBDC) </a:t>
            </a:r>
            <a:r>
              <a:rPr lang="ja-JP" altLang="en-US" dirty="0"/>
              <a:t>を設置。ライフサイエンスデータベース統合推進事業が開始</a:t>
            </a:r>
            <a:endParaRPr lang="en-US" altLang="ja-JP" dirty="0"/>
          </a:p>
          <a:p>
            <a:r>
              <a:rPr lang="ja-JP" altLang="en-US" dirty="0"/>
              <a:t>　　　　　　　　　　→データベースを統合し、データの共有を推進する試み</a:t>
            </a:r>
            <a:endParaRPr lang="en-US" altLang="ja-JP" dirty="0"/>
          </a:p>
          <a:p>
            <a:r>
              <a:rPr lang="ja-JP" altLang="en-US" dirty="0"/>
              <a:t>→クリック</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78752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rgbClr val="000000"/>
                </a:solidFill>
                <a:latin typeface="+mn-ea"/>
                <a:cs typeface="ヒラギノ角ゴ Std W8" charset="0"/>
              </a:rPr>
              <a:t>・ではなぜ</a:t>
            </a:r>
            <a:r>
              <a:rPr lang="en-US" altLang="ja-JP" sz="1200" dirty="0">
                <a:solidFill>
                  <a:srgbClr val="000000"/>
                </a:solidFill>
                <a:latin typeface="+mn-ea"/>
                <a:cs typeface="ヒラギノ角ゴ Std W8" charset="0"/>
              </a:rPr>
              <a:t>JST</a:t>
            </a:r>
            <a:r>
              <a:rPr lang="ja-JP" altLang="en-US" sz="1200" dirty="0">
                <a:solidFill>
                  <a:srgbClr val="000000"/>
                </a:solidFill>
                <a:latin typeface="+mn-ea"/>
                <a:cs typeface="ヒラギノ角ゴ Std W8" charset="0"/>
              </a:rPr>
              <a:t>の中の</a:t>
            </a:r>
            <a:r>
              <a:rPr lang="en-US" altLang="ja-JP" sz="1200" dirty="0">
                <a:solidFill>
                  <a:srgbClr val="000000"/>
                </a:solidFill>
                <a:latin typeface="+mn-ea"/>
                <a:cs typeface="ヒラギノ角ゴ Std W8" charset="0"/>
              </a:rPr>
              <a:t>NBDC</a:t>
            </a:r>
            <a:r>
              <a:rPr lang="ja-JP" altLang="en-US" sz="1200" dirty="0">
                <a:solidFill>
                  <a:srgbClr val="000000"/>
                </a:solidFill>
                <a:latin typeface="+mn-ea"/>
                <a:cs typeface="ヒラギノ角ゴ Std W8" charset="0"/>
              </a:rPr>
              <a:t>がオープンサイエンスやデータ共有の推進を行っているのか？</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・そもそも、科学技術振興機構（</a:t>
            </a:r>
            <a:r>
              <a:rPr lang="en-US" altLang="ja-JP" sz="1200" dirty="0">
                <a:solidFill>
                  <a:srgbClr val="000000"/>
                </a:solidFill>
                <a:latin typeface="+mn-ea"/>
                <a:cs typeface="ヒラギノ角ゴ Std W8" charset="0"/>
              </a:rPr>
              <a:t>JST</a:t>
            </a:r>
            <a:r>
              <a:rPr lang="ja-JP" altLang="en-US" sz="1200" dirty="0">
                <a:solidFill>
                  <a:srgbClr val="000000"/>
                </a:solidFill>
                <a:latin typeface="+mn-ea"/>
                <a:cs typeface="ヒラギノ角ゴ Std W8" charset="0"/>
              </a:rPr>
              <a:t>）においては、「科学技術の振興を進める」というミッションを実現するための「</a:t>
            </a:r>
            <a:r>
              <a:rPr lang="en-US" altLang="ja-JP" sz="1200" dirty="0">
                <a:solidFill>
                  <a:srgbClr val="000000"/>
                </a:solidFill>
                <a:latin typeface="+mn-ea"/>
                <a:cs typeface="ヒラギノ角ゴ Std W8" charset="0"/>
              </a:rPr>
              <a:t>3</a:t>
            </a:r>
            <a:r>
              <a:rPr lang="ja-JP" altLang="en-US" sz="1200" dirty="0">
                <a:solidFill>
                  <a:srgbClr val="000000"/>
                </a:solidFill>
                <a:latin typeface="+mn-ea"/>
                <a:cs typeface="ヒラギノ角ゴ Std W8" charset="0"/>
              </a:rPr>
              <a:t>本の柱」として「研究開発戦略を立てる」「科学技術イノベーションを興す」「科学技術イノベーションの基礎を作る」という活動を掲げており、その</a:t>
            </a:r>
            <a:r>
              <a:rPr lang="en-US" altLang="ja-JP" sz="1200" dirty="0">
                <a:solidFill>
                  <a:srgbClr val="000000"/>
                </a:solidFill>
                <a:latin typeface="+mn-ea"/>
                <a:cs typeface="ヒラギノ角ゴ Std W8" charset="0"/>
              </a:rPr>
              <a:t>3</a:t>
            </a:r>
            <a:r>
              <a:rPr lang="ja-JP" altLang="en-US" sz="1200" dirty="0">
                <a:solidFill>
                  <a:srgbClr val="000000"/>
                </a:solidFill>
                <a:latin typeface="+mn-ea"/>
                <a:cs typeface="ヒラギノ角ゴ Std W8" charset="0"/>
              </a:rPr>
              <a:t>本目の柱の中に含まれる「科学技術知識情報インフラの構築」という項目を根拠として、前に述べたような経緯に従って</a:t>
            </a:r>
            <a:r>
              <a:rPr lang="en-US" altLang="ja-JP" sz="1200" dirty="0">
                <a:solidFill>
                  <a:srgbClr val="000000"/>
                </a:solidFill>
                <a:latin typeface="+mn-ea"/>
                <a:cs typeface="ヒラギノ角ゴ Std W8" charset="0"/>
              </a:rPr>
              <a:t>NBDC</a:t>
            </a:r>
            <a:r>
              <a:rPr lang="ja-JP" altLang="en-US" sz="1200" dirty="0">
                <a:solidFill>
                  <a:srgbClr val="000000"/>
                </a:solidFill>
                <a:latin typeface="+mn-ea"/>
                <a:cs typeface="ヒラギノ角ゴ Std W8" charset="0"/>
              </a:rPr>
              <a:t>が設立された。</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→クリック</a:t>
            </a:r>
            <a:endParaRPr lang="en-US" altLang="ja-JP" sz="1200" dirty="0">
              <a:solidFill>
                <a:srgbClr val="000000"/>
              </a:solidFill>
              <a:latin typeface="+mn-ea"/>
              <a:cs typeface="ヒラギノ角ゴ Std W8" charset="0"/>
            </a:endParaRPr>
          </a:p>
        </p:txBody>
      </p:sp>
      <p:sp>
        <p:nvSpPr>
          <p:cNvPr id="4" name="スライド番号プレースホルダー 3"/>
          <p:cNvSpPr>
            <a:spLocks noGrp="1"/>
          </p:cNvSpPr>
          <p:nvPr>
            <p:ph type="sldNum" sz="quarter" idx="10"/>
          </p:nvPr>
        </p:nvSpPr>
        <p:spPr/>
        <p:txBody>
          <a:bodyPr/>
          <a:lstStyle/>
          <a:p>
            <a:pPr>
              <a:defRPr/>
            </a:pPr>
            <a:fld id="{C835A53E-1A8F-A24E-B80E-A971D722FCE3}" type="slidenum">
              <a:rPr lang="ja-JP" altLang="en-US" smtClean="0"/>
              <a:pPr>
                <a:defRPr/>
              </a:pPr>
              <a:t>14</a:t>
            </a:fld>
            <a:endParaRPr lang="ja-JP" altLang="en-US"/>
          </a:p>
        </p:txBody>
      </p:sp>
    </p:spTree>
    <p:extLst>
      <p:ext uri="{BB962C8B-B14F-4D97-AF65-F5344CB8AC3E}">
        <p14:creationId xmlns:p14="http://schemas.microsoft.com/office/powerpoint/2010/main" val="385534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rgbClr val="000000"/>
                </a:solidFill>
                <a:latin typeface="+mn-ea"/>
                <a:cs typeface="ヒラギノ角ゴ Std W8" charset="0"/>
              </a:rPr>
              <a:t>・</a:t>
            </a:r>
            <a:r>
              <a:rPr lang="en-US" altLang="ja-JP" sz="1200" dirty="0">
                <a:solidFill>
                  <a:srgbClr val="000000"/>
                </a:solidFill>
                <a:latin typeface="+mn-ea"/>
                <a:cs typeface="ヒラギノ角ゴ Std W8" charset="0"/>
              </a:rPr>
              <a:t>NBDC</a:t>
            </a:r>
            <a:r>
              <a:rPr lang="ja-JP" altLang="en-US" sz="1200" dirty="0">
                <a:solidFill>
                  <a:srgbClr val="000000"/>
                </a:solidFill>
                <a:latin typeface="+mn-ea"/>
                <a:cs typeface="ヒラギノ角ゴ Std W8" charset="0"/>
              </a:rPr>
              <a:t>は</a:t>
            </a:r>
            <a:r>
              <a:rPr lang="en-US" altLang="ja-JP" sz="1200" dirty="0">
                <a:solidFill>
                  <a:srgbClr val="000000"/>
                </a:solidFill>
                <a:latin typeface="+mn-ea"/>
                <a:cs typeface="ヒラギノ角ゴ Std W8" charset="0"/>
              </a:rPr>
              <a:t>JST</a:t>
            </a:r>
            <a:r>
              <a:rPr lang="ja-JP" altLang="en-US" sz="1200" dirty="0">
                <a:solidFill>
                  <a:srgbClr val="000000"/>
                </a:solidFill>
                <a:latin typeface="+mn-ea"/>
                <a:cs typeface="ヒラギノ角ゴ Std W8" charset="0"/>
              </a:rPr>
              <a:t>のなかの</a:t>
            </a:r>
            <a:r>
              <a:rPr lang="en-US" altLang="ja-JP" sz="1200" dirty="0">
                <a:solidFill>
                  <a:srgbClr val="000000"/>
                </a:solidFill>
                <a:latin typeface="+mn-ea"/>
                <a:cs typeface="ヒラギノ角ゴ Std W8" charset="0"/>
              </a:rPr>
              <a:t>1</a:t>
            </a:r>
            <a:r>
              <a:rPr lang="ja-JP" altLang="en-US" sz="1200" dirty="0" err="1">
                <a:solidFill>
                  <a:srgbClr val="000000"/>
                </a:solidFill>
                <a:latin typeface="+mn-ea"/>
                <a:cs typeface="ヒラギノ角ゴ Std W8" charset="0"/>
              </a:rPr>
              <a:t>つの</a:t>
            </a:r>
            <a:r>
              <a:rPr lang="ja-JP" altLang="en-US" sz="1200" dirty="0">
                <a:solidFill>
                  <a:srgbClr val="000000"/>
                </a:solidFill>
                <a:latin typeface="+mn-ea"/>
                <a:cs typeface="ヒラギノ角ゴ Std W8" charset="0"/>
              </a:rPr>
              <a:t>センター。</a:t>
            </a:r>
            <a:r>
              <a:rPr lang="en-US" altLang="ja-JP" sz="1200" dirty="0">
                <a:solidFill>
                  <a:srgbClr val="000000"/>
                </a:solidFill>
                <a:latin typeface="+mn-ea"/>
                <a:cs typeface="ヒラギノ角ゴ Std W8" charset="0"/>
              </a:rPr>
              <a:t>2011</a:t>
            </a:r>
            <a:r>
              <a:rPr lang="ja-JP" altLang="en-US" sz="1200" dirty="0">
                <a:solidFill>
                  <a:srgbClr val="000000"/>
                </a:solidFill>
                <a:latin typeface="+mn-ea"/>
                <a:cs typeface="ヒラギノ角ゴ Std W8" charset="0"/>
              </a:rPr>
              <a:t>年</a:t>
            </a:r>
            <a:r>
              <a:rPr lang="en-US" altLang="ja-JP" sz="1200" dirty="0">
                <a:solidFill>
                  <a:srgbClr val="000000"/>
                </a:solidFill>
                <a:latin typeface="+mn-ea"/>
                <a:cs typeface="ヒラギノ角ゴ Std W8" charset="0"/>
              </a:rPr>
              <a:t>4</a:t>
            </a:r>
            <a:r>
              <a:rPr lang="ja-JP" altLang="en-US" sz="1200" dirty="0">
                <a:solidFill>
                  <a:srgbClr val="000000"/>
                </a:solidFill>
                <a:latin typeface="+mn-ea"/>
                <a:cs typeface="ヒラギノ角ゴ Std W8" charset="0"/>
              </a:rPr>
              <a:t>月に設立。</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・目的は「生命科学分野の</a:t>
            </a:r>
            <a:r>
              <a:rPr lang="en-US" altLang="ja-JP" sz="1200" dirty="0">
                <a:solidFill>
                  <a:srgbClr val="000000"/>
                </a:solidFill>
                <a:latin typeface="+mn-ea"/>
                <a:cs typeface="ヒラギノ角ゴ Std W8" charset="0"/>
              </a:rPr>
              <a:t>DB</a:t>
            </a:r>
            <a:r>
              <a:rPr lang="ja-JP" altLang="en-US" sz="1200" dirty="0">
                <a:solidFill>
                  <a:srgbClr val="000000"/>
                </a:solidFill>
                <a:latin typeface="+mn-ea"/>
                <a:cs typeface="ヒラギノ角ゴ Std W8" charset="0"/>
              </a:rPr>
              <a:t>を使い易くする」こと。</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・それを実現するために、</a:t>
            </a:r>
            <a:r>
              <a:rPr lang="en-US" altLang="ja-JP" sz="1200" dirty="0">
                <a:solidFill>
                  <a:srgbClr val="000000"/>
                </a:solidFill>
                <a:latin typeface="+mn-ea"/>
                <a:cs typeface="ヒラギノ角ゴ Std W8" charset="0"/>
              </a:rPr>
              <a:t>DB</a:t>
            </a:r>
            <a:r>
              <a:rPr lang="ja-JP" altLang="en-US" sz="1200" dirty="0">
                <a:solidFill>
                  <a:srgbClr val="000000"/>
                </a:solidFill>
                <a:latin typeface="+mn-ea"/>
                <a:cs typeface="ヒラギノ角ゴ Std W8" charset="0"/>
              </a:rPr>
              <a:t>を研究開発するための戦略を立てたり、</a:t>
            </a:r>
            <a:r>
              <a:rPr lang="en-US" altLang="ja-JP" sz="1200" dirty="0">
                <a:solidFill>
                  <a:srgbClr val="000000"/>
                </a:solidFill>
                <a:latin typeface="+mn-ea"/>
                <a:cs typeface="ヒラギノ角ゴ Std W8" charset="0"/>
              </a:rPr>
              <a:t>DB</a:t>
            </a:r>
            <a:r>
              <a:rPr lang="ja-JP" altLang="en-US" sz="1200" dirty="0">
                <a:solidFill>
                  <a:srgbClr val="000000"/>
                </a:solidFill>
                <a:latin typeface="+mn-ea"/>
                <a:cs typeface="ヒラギノ角ゴ Std W8" charset="0"/>
              </a:rPr>
              <a:t>自体の充実を行ったり、そういった</a:t>
            </a:r>
            <a:r>
              <a:rPr lang="en-US" altLang="ja-JP" sz="1200" dirty="0">
                <a:solidFill>
                  <a:srgbClr val="000000"/>
                </a:solidFill>
                <a:latin typeface="+mn-ea"/>
                <a:cs typeface="ヒラギノ角ゴ Std W8" charset="0"/>
              </a:rPr>
              <a:t>DB</a:t>
            </a:r>
            <a:r>
              <a:rPr lang="ja-JP" altLang="en-US" sz="1200" dirty="0">
                <a:solidFill>
                  <a:srgbClr val="000000"/>
                </a:solidFill>
                <a:latin typeface="+mn-ea"/>
                <a:cs typeface="ヒラギノ角ゴ Std W8" charset="0"/>
              </a:rPr>
              <a:t>の公開を行うための場所作ったりサービスを運営したりしている。</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・ネット上でデータを公開することは、海外からのデータ利用にも対応が必要になるし、海外ではすでにいろいろな機関からデータが公開されている。そういったところと連携しながら事業を行っている。</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→クリック</a:t>
            </a:r>
            <a:endParaRPr lang="en-US" altLang="ja-JP" sz="1200" dirty="0">
              <a:solidFill>
                <a:srgbClr val="000000"/>
              </a:solidFill>
              <a:latin typeface="+mn-ea"/>
              <a:cs typeface="ヒラギノ角ゴ Std W8" charset="0"/>
            </a:endParaRPr>
          </a:p>
        </p:txBody>
      </p:sp>
      <p:sp>
        <p:nvSpPr>
          <p:cNvPr id="4" name="スライド番号プレースホルダー 3"/>
          <p:cNvSpPr>
            <a:spLocks noGrp="1"/>
          </p:cNvSpPr>
          <p:nvPr>
            <p:ph type="sldNum" sz="quarter" idx="10"/>
          </p:nvPr>
        </p:nvSpPr>
        <p:spPr/>
        <p:txBody>
          <a:bodyPr/>
          <a:lstStyle/>
          <a:p>
            <a:pPr>
              <a:defRPr/>
            </a:pPr>
            <a:fld id="{C835A53E-1A8F-A24E-B80E-A971D722FCE3}" type="slidenum">
              <a:rPr lang="ja-JP" altLang="en-US" smtClean="0"/>
              <a:pPr>
                <a:defRPr/>
              </a:pPr>
              <a:t>15</a:t>
            </a:fld>
            <a:endParaRPr lang="ja-JP" altLang="en-US"/>
          </a:p>
        </p:txBody>
      </p:sp>
    </p:spTree>
    <p:extLst>
      <p:ext uri="{BB962C8B-B14F-4D97-AF65-F5344CB8AC3E}">
        <p14:creationId xmlns:p14="http://schemas.microsoft.com/office/powerpoint/2010/main" val="285822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・こちらの図もパンフにあるもの。</a:t>
            </a:r>
            <a:r>
              <a:rPr kumimoji="1" lang="ja-JP" altLang="en-US" b="1" dirty="0"/>
              <a:t>パンフを開いてもらって、中を見てもらう。</a:t>
            </a:r>
            <a:endParaRPr kumimoji="1" lang="en-US" altLang="ja-JP" b="1" dirty="0"/>
          </a:p>
          <a:p>
            <a:r>
              <a:rPr kumimoji="1" lang="ja-JP" altLang="en-US" dirty="0"/>
              <a:t>・</a:t>
            </a:r>
            <a:r>
              <a:rPr kumimoji="1" lang="en-US" altLang="ja-JP" dirty="0"/>
              <a:t>NBDC</a:t>
            </a:r>
            <a:r>
              <a:rPr kumimoji="1" lang="ja-JP" altLang="en-US" dirty="0"/>
              <a:t>事業の研究・技術開発にはどういったものがあるか。</a:t>
            </a:r>
            <a:endParaRPr kumimoji="1" lang="en-US" altLang="ja-JP" dirty="0"/>
          </a:p>
          <a:p>
            <a:r>
              <a:rPr kumimoji="1" lang="ja-JP" altLang="en-US" dirty="0"/>
              <a:t>・下の紫部分で紹介しているのは、生命科学の様々な分野において、そこでキーとなる先生方にその分野のデータを取りまとめる、中心となるような</a:t>
            </a:r>
            <a:r>
              <a:rPr kumimoji="1" lang="en-US" altLang="ja-JP" dirty="0"/>
              <a:t>DB</a:t>
            </a:r>
            <a:r>
              <a:rPr kumimoji="1" lang="ja-JP" altLang="en-US" dirty="0"/>
              <a:t>を構築していただくためのファンディングプログラム（糖鎖、タンパク質立体構造、プロテオーム、ヒトゲノムの変異情報やエピゲノム、微生物ゲノム、植物ゲノム、画像データ、医薬品にかかわるパスウェイ等）。先ほど紹介した</a:t>
            </a:r>
            <a:r>
              <a:rPr kumimoji="1" lang="en-US" altLang="ja-JP" dirty="0" err="1"/>
              <a:t>PDBj</a:t>
            </a:r>
            <a:r>
              <a:rPr kumimoji="1" lang="ja-JP" altLang="en-US" dirty="0"/>
              <a:t>や</a:t>
            </a:r>
            <a:r>
              <a:rPr kumimoji="1" lang="en-US" altLang="ja-JP" dirty="0"/>
              <a:t>KEGG</a:t>
            </a:r>
            <a:r>
              <a:rPr kumimoji="1" lang="ja-JP" altLang="en-US" dirty="0"/>
              <a:t>の一部にファンディングしているし、</a:t>
            </a:r>
            <a:r>
              <a:rPr kumimoji="1" lang="en-US" altLang="ja-JP" dirty="0"/>
              <a:t>DDBJ</a:t>
            </a:r>
            <a:r>
              <a:rPr kumimoji="1" lang="ja-JP" altLang="en-US" dirty="0"/>
              <a:t>とも連携を行っている。</a:t>
            </a:r>
            <a:endParaRPr kumimoji="1" lang="en-US" altLang="ja-JP" dirty="0"/>
          </a:p>
          <a:p>
            <a:r>
              <a:rPr kumimoji="1" lang="ja-JP" altLang="en-US" dirty="0"/>
              <a:t>・それに対して右上の緑色の部分では、そういった</a:t>
            </a:r>
            <a:r>
              <a:rPr kumimoji="1" lang="en-US" altLang="ja-JP" dirty="0"/>
              <a:t>DB</a:t>
            </a:r>
            <a:r>
              <a:rPr kumimoji="1" lang="ja-JP" altLang="en-US" dirty="0" err="1"/>
              <a:t>を統</a:t>
            </a:r>
            <a:r>
              <a:rPr kumimoji="1" lang="ja-JP" altLang="en-US" dirty="0"/>
              <a:t>合するための基盤となる情報技術の開発を共同研究として行っている、ライフサイエンス統合データベースセンター（</a:t>
            </a:r>
            <a:r>
              <a:rPr kumimoji="1" lang="en-US" altLang="ja-JP" dirty="0"/>
              <a:t>DBCLS</a:t>
            </a:r>
            <a:r>
              <a:rPr kumimoji="1" lang="ja-JP" altLang="en-US" dirty="0"/>
              <a:t>）を紹介している。</a:t>
            </a:r>
            <a:endParaRPr kumimoji="1" lang="en-US" altLang="ja-JP" dirty="0"/>
          </a:p>
          <a:p>
            <a:r>
              <a:rPr kumimoji="1" lang="ja-JP" altLang="en-US" dirty="0"/>
              <a:t>・私たちのセンターでは、（</a:t>
            </a:r>
            <a:r>
              <a:rPr kumimoji="1" lang="en-US" altLang="ja-JP" dirty="0"/>
              <a:t>NCBI</a:t>
            </a:r>
            <a:r>
              <a:rPr kumimoji="1" lang="ja-JP" altLang="en-US" dirty="0"/>
              <a:t>のような）データを</a:t>
            </a:r>
            <a:r>
              <a:rPr kumimoji="1" lang="en-US" altLang="ja-JP" dirty="0"/>
              <a:t>1</a:t>
            </a:r>
            <a:r>
              <a:rPr kumimoji="1" lang="ja-JP" altLang="en-US" dirty="0"/>
              <a:t>箇所に集める中央集権的な統合ではなく、分散している</a:t>
            </a:r>
            <a:r>
              <a:rPr kumimoji="1" lang="en-US" altLang="ja-JP" dirty="0"/>
              <a:t>DB</a:t>
            </a:r>
            <a:r>
              <a:rPr kumimoji="1" lang="ja-JP" altLang="en-US" dirty="0"/>
              <a:t>を情報技術を用いて統合的に利用する「連邦型」の統合</a:t>
            </a:r>
            <a:r>
              <a:rPr kumimoji="1" lang="en-US" altLang="ja-JP" dirty="0"/>
              <a:t>DB</a:t>
            </a:r>
            <a:r>
              <a:rPr kumimoji="1" lang="ja-JP" altLang="en-US" dirty="0"/>
              <a:t>を目指した取り組みを行っている。</a:t>
            </a:r>
            <a:endParaRPr kumimoji="1" lang="en-US" altLang="ja-JP" dirty="0"/>
          </a:p>
          <a:p>
            <a:r>
              <a:rPr kumimoji="1" lang="ja-JP" altLang="en-US" dirty="0"/>
              <a:t>→クリック</a:t>
            </a:r>
          </a:p>
        </p:txBody>
      </p:sp>
    </p:spTree>
    <p:extLst>
      <p:ext uri="{BB962C8B-B14F-4D97-AF65-F5344CB8AC3E}">
        <p14:creationId xmlns:p14="http://schemas.microsoft.com/office/powerpoint/2010/main" val="415431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389560">
              <a:defRPr/>
            </a:pPr>
            <a:r>
              <a:rPr lang="ja-JP" altLang="en-US" sz="1200" dirty="0">
                <a:solidFill>
                  <a:srgbClr val="000000"/>
                </a:solidFill>
                <a:latin typeface="+mn-ea"/>
                <a:cs typeface="ヒラギノ角ゴ Std W8" charset="0"/>
              </a:rPr>
              <a:t>・ここから具体的に</a:t>
            </a:r>
            <a:r>
              <a:rPr lang="en-US" altLang="ja-JP" sz="1200" dirty="0">
                <a:solidFill>
                  <a:srgbClr val="000000"/>
                </a:solidFill>
                <a:latin typeface="+mn-ea"/>
                <a:cs typeface="ヒラギノ角ゴ Std W8" charset="0"/>
              </a:rPr>
              <a:t>NBDC</a:t>
            </a:r>
            <a:r>
              <a:rPr lang="ja-JP" altLang="en-US" sz="1200" dirty="0" err="1">
                <a:solidFill>
                  <a:srgbClr val="000000"/>
                </a:solidFill>
                <a:latin typeface="+mn-ea"/>
                <a:cs typeface="ヒラギノ角ゴ Std W8" charset="0"/>
              </a:rPr>
              <a:t>が提</a:t>
            </a:r>
            <a:r>
              <a:rPr lang="ja-JP" altLang="en-US" sz="1200" dirty="0">
                <a:solidFill>
                  <a:srgbClr val="000000"/>
                </a:solidFill>
                <a:latin typeface="+mn-ea"/>
                <a:cs typeface="ヒラギノ角ゴ Std W8" charset="0"/>
              </a:rPr>
              <a:t>供しているサービスについて紹介をしていく。</a:t>
            </a:r>
            <a:endParaRPr lang="en-US" altLang="ja-JP" sz="1200" dirty="0">
              <a:solidFill>
                <a:srgbClr val="000000"/>
              </a:solidFill>
              <a:latin typeface="+mn-ea"/>
              <a:cs typeface="ヒラギノ角ゴ Std W8" charset="0"/>
            </a:endParaRPr>
          </a:p>
          <a:p>
            <a:r>
              <a:rPr lang="ja-JP" altLang="en-US" sz="1200" dirty="0">
                <a:solidFill>
                  <a:srgbClr val="000000"/>
                </a:solidFill>
                <a:latin typeface="+mn-ea"/>
                <a:cs typeface="ヒラギノ角ゴ Std W8" charset="0"/>
              </a:rPr>
              <a:t>→クリック</a:t>
            </a:r>
            <a:endParaRPr lang="en-US" altLang="ja-JP" sz="1200" dirty="0">
              <a:solidFill>
                <a:srgbClr val="000000"/>
              </a:solidFill>
              <a:latin typeface="+mn-ea"/>
              <a:cs typeface="ヒラギノ角ゴ Std W8" charset="0"/>
            </a:endParaRPr>
          </a:p>
        </p:txBody>
      </p:sp>
      <p:sp>
        <p:nvSpPr>
          <p:cNvPr id="4" name="スライド番号プレースホルダー 3"/>
          <p:cNvSpPr>
            <a:spLocks noGrp="1"/>
          </p:cNvSpPr>
          <p:nvPr>
            <p:ph type="sldNum" sz="quarter" idx="10"/>
          </p:nvPr>
        </p:nvSpPr>
        <p:spPr/>
        <p:txBody>
          <a:bodyPr/>
          <a:lstStyle/>
          <a:p>
            <a:pPr>
              <a:defRPr/>
            </a:pPr>
            <a:fld id="{C835A53E-1A8F-A24E-B80E-A971D722FCE3}" type="slidenum">
              <a:rPr lang="ja-JP" altLang="en-US" smtClean="0"/>
              <a:pPr>
                <a:defRPr/>
              </a:pPr>
              <a:t>17</a:t>
            </a:fld>
            <a:endParaRPr lang="ja-JP" altLang="en-US"/>
          </a:p>
        </p:txBody>
      </p:sp>
    </p:spTree>
    <p:extLst>
      <p:ext uri="{BB962C8B-B14F-4D97-AF65-F5344CB8AC3E}">
        <p14:creationId xmlns:p14="http://schemas.microsoft.com/office/powerpoint/2010/main" val="981632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lang="en-US" altLang="ja-JP" dirty="0">
                <a:solidFill>
                  <a:srgbClr val="000000"/>
                </a:solidFill>
                <a:latin typeface="+mn-ea"/>
                <a:cs typeface="ヒラギノ角ゴ Std W8" charset="0"/>
              </a:rPr>
              <a:t>NBDC</a:t>
            </a:r>
            <a:r>
              <a:rPr lang="ja-JP" altLang="en-US" dirty="0" err="1">
                <a:solidFill>
                  <a:srgbClr val="000000"/>
                </a:solidFill>
                <a:latin typeface="+mn-ea"/>
                <a:cs typeface="ヒラギノ角ゴ Std W8" charset="0"/>
              </a:rPr>
              <a:t>で提</a:t>
            </a:r>
            <a:r>
              <a:rPr lang="ja-JP" altLang="en-US" dirty="0">
                <a:solidFill>
                  <a:srgbClr val="000000"/>
                </a:solidFill>
                <a:latin typeface="+mn-ea"/>
                <a:cs typeface="ヒラギノ角ゴ Std W8" charset="0"/>
              </a:rPr>
              <a:t>供するサービスは従来から指摘されていた生命科学のデータベースに関する問題点を少しでも解消するためのものなので、ここで、その問題点はどういったものであったかをまず、紹介したい。</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・まず、どんな</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がどこにあるか分からない。自分が欲しいデータは、既に誰かが公開しているのではないか。自分で実験しなくても、既にデータが存在するのであれば、それを利用したい。</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が公開されていても、複数の</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を横断的に検索することができない。異なるインターフェイスの</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を渡り歩きながら、検索を行う必要がある。データ形式の異なる情報であっても、一括で検索したい。</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・一つ一つ検索するのではなく、公開されているデータセットを丸ごとダウンロードして、自分の手持ちのデータと組み合わせて使いたい、という要望があった。</a:t>
            </a:r>
            <a:endParaRPr lang="en-US" altLang="ja-JP" dirty="0">
              <a:solidFill>
                <a:srgbClr val="000000"/>
              </a:solidFill>
              <a:latin typeface="+mn-ea"/>
              <a:cs typeface="ヒラギノ角ゴ Std W8" charset="0"/>
            </a:endParaRPr>
          </a:p>
          <a:p>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・これについて</a:t>
            </a:r>
            <a:r>
              <a:rPr lang="en-US" altLang="ja-JP" dirty="0">
                <a:solidFill>
                  <a:srgbClr val="000000"/>
                </a:solidFill>
                <a:latin typeface="+mn-ea"/>
                <a:cs typeface="ヒラギノ角ゴ Std W8" charset="0"/>
              </a:rPr>
              <a:t>NBDC</a:t>
            </a:r>
            <a:r>
              <a:rPr lang="ja-JP" altLang="en-US" dirty="0">
                <a:solidFill>
                  <a:srgbClr val="000000"/>
                </a:solidFill>
                <a:latin typeface="+mn-ea"/>
                <a:cs typeface="ヒラギノ角ゴ Std W8" charset="0"/>
              </a:rPr>
              <a:t>では、</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→クリック</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a:t>
            </a:r>
            <a:r>
              <a:rPr lang="en-US" altLang="ja-JP" dirty="0">
                <a:solidFill>
                  <a:srgbClr val="000000"/>
                </a:solidFill>
                <a:latin typeface="+mn-ea"/>
                <a:cs typeface="ヒラギノ角ゴ Std W8" charset="0"/>
              </a:rPr>
              <a:t>1</a:t>
            </a:r>
            <a:r>
              <a:rPr lang="ja-JP" altLang="en-US" dirty="0">
                <a:solidFill>
                  <a:srgbClr val="000000"/>
                </a:solidFill>
                <a:latin typeface="+mn-ea"/>
                <a:cs typeface="ヒラギノ角ゴ Std W8" charset="0"/>
              </a:rPr>
              <a:t>番目の要望については日本国内の生命科学分野の</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を集めた「カタログ」を作成</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→クリック</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a:t>
            </a:r>
            <a:r>
              <a:rPr lang="en-US" altLang="ja-JP" dirty="0">
                <a:solidFill>
                  <a:srgbClr val="000000"/>
                </a:solidFill>
                <a:latin typeface="+mn-ea"/>
                <a:cs typeface="ヒラギノ角ゴ Std W8" charset="0"/>
              </a:rPr>
              <a:t>2</a:t>
            </a:r>
            <a:r>
              <a:rPr lang="ja-JP" altLang="en-US" dirty="0">
                <a:solidFill>
                  <a:srgbClr val="000000"/>
                </a:solidFill>
                <a:latin typeface="+mn-ea"/>
                <a:cs typeface="ヒラギノ角ゴ Std W8" charset="0"/>
              </a:rPr>
              <a:t>番目の要望については、複数の</a:t>
            </a:r>
            <a:r>
              <a:rPr lang="en-US" altLang="ja-JP" dirty="0">
                <a:solidFill>
                  <a:srgbClr val="000000"/>
                </a:solidFill>
                <a:latin typeface="+mn-ea"/>
                <a:cs typeface="ヒラギノ角ゴ Std W8" charset="0"/>
              </a:rPr>
              <a:t>DB</a:t>
            </a:r>
            <a:r>
              <a:rPr lang="ja-JP" altLang="en-US" dirty="0">
                <a:solidFill>
                  <a:srgbClr val="000000"/>
                </a:solidFill>
                <a:latin typeface="+mn-ea"/>
                <a:cs typeface="ヒラギノ角ゴ Std W8" charset="0"/>
              </a:rPr>
              <a:t>を一括で検索できるサービスを開発</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→クリック</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a:t>
            </a:r>
            <a:r>
              <a:rPr lang="en-US" altLang="ja-JP" dirty="0">
                <a:solidFill>
                  <a:srgbClr val="000000"/>
                </a:solidFill>
                <a:latin typeface="+mn-ea"/>
                <a:cs typeface="ヒラギノ角ゴ Std W8" charset="0"/>
              </a:rPr>
              <a:t>3</a:t>
            </a:r>
            <a:r>
              <a:rPr lang="ja-JP" altLang="en-US" dirty="0">
                <a:solidFill>
                  <a:srgbClr val="000000"/>
                </a:solidFill>
                <a:latin typeface="+mn-ea"/>
                <a:cs typeface="ヒラギノ角ゴ Std W8" charset="0"/>
              </a:rPr>
              <a:t>番目の要望については、データの一括ダウンロードをできる仕組みを構築した。</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このあと各サービスを詳しく説明し、実際に手を動かす簡単な実習も用意している。</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→クリック</a:t>
            </a:r>
            <a:endParaRPr kumimoji="1" lang="ja-JP" altLang="en-US" dirty="0"/>
          </a:p>
        </p:txBody>
      </p:sp>
    </p:spTree>
    <p:extLst>
      <p:ext uri="{BB962C8B-B14F-4D97-AF65-F5344CB8AC3E}">
        <p14:creationId xmlns:p14="http://schemas.microsoft.com/office/powerpoint/2010/main" val="335363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pPr defTabSz="389560">
              <a:defRPr/>
            </a:pPr>
            <a:r>
              <a:rPr lang="ja-JP" altLang="en-US" dirty="0">
                <a:solidFill>
                  <a:srgbClr val="000000"/>
                </a:solidFill>
                <a:latin typeface="+mn-ea"/>
                <a:cs typeface="ヒラギノ角ゴ Std W8" charset="0"/>
              </a:rPr>
              <a:t>・実習に進む前にもう少しだけ、データを利用する際の問題点として寄せられた意見を紹介する。</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・様々な方法で、使えそうなデータを見つけたとしても、そこにはここに示したような問題があることが指摘されていた。</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・どのようなデータが入っているのか分からない。多種多様なデータであって、しかもデータ項目の説明がバラバラだったり、不十分であったりしてよく分からないという問題。</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・そのデータセットの中に自分が必要とするデータが入っているかが、なかなか分からない。使いたいデータを見つけることが困難であるという問題。</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・データを見つけたとしても、どのように使って良いのかが分からないという問題。利用に際しての条件がバラバラであったり、そもそも条件がどこに書いてあるのかがわからない。</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・使用料がかかるのか、論文に引用可能か、商用利用が可能か、といった条件が分からないと利用することは困難になってしまう。</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→クリック</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a:t>
            </a:r>
            <a:r>
              <a:rPr lang="en-US" altLang="ja-JP" dirty="0">
                <a:latin typeface="ＭＳ Ｐゴシック"/>
                <a:ea typeface="ＭＳ Ｐゴシック"/>
                <a:cs typeface="ＭＳ Ｐゴシック"/>
              </a:rPr>
              <a:t>1</a:t>
            </a:r>
            <a:r>
              <a:rPr lang="ja-JP" altLang="en-US" dirty="0">
                <a:latin typeface="ＭＳ Ｐゴシック"/>
                <a:ea typeface="ＭＳ Ｐゴシック"/>
                <a:cs typeface="ＭＳ Ｐゴシック"/>
              </a:rPr>
              <a:t>番目の問題点への解決策としては、「データフォーマットの標準化」や「データの説明（すなわちメタデータ）の標準化」といったものが考えられる。</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a:t>
            </a:r>
            <a:r>
              <a:rPr lang="en-US" altLang="ja-JP" dirty="0">
                <a:latin typeface="ＭＳ Ｐゴシック"/>
                <a:ea typeface="ＭＳ Ｐゴシック"/>
                <a:cs typeface="ＭＳ Ｐゴシック"/>
              </a:rPr>
              <a:t>2</a:t>
            </a:r>
            <a:r>
              <a:rPr lang="ja-JP" altLang="en-US" dirty="0">
                <a:latin typeface="ＭＳ Ｐゴシック"/>
                <a:ea typeface="ＭＳ Ｐゴシック"/>
                <a:cs typeface="ＭＳ Ｐゴシック"/>
              </a:rPr>
              <a:t>番目の問題への解決策としては、「データを集めるための仕組み」が必要になる。</a:t>
            </a:r>
            <a:r>
              <a:rPr lang="en-US" altLang="ja-JP" dirty="0">
                <a:latin typeface="ＭＳ Ｐゴシック"/>
                <a:ea typeface="ＭＳ Ｐゴシック"/>
                <a:cs typeface="ＭＳ Ｐゴシック"/>
              </a:rPr>
              <a:t>NBDC</a:t>
            </a:r>
            <a:r>
              <a:rPr lang="ja-JP" altLang="en-US" dirty="0" err="1">
                <a:latin typeface="ＭＳ Ｐゴシック"/>
                <a:ea typeface="ＭＳ Ｐゴシック"/>
                <a:cs typeface="ＭＳ Ｐゴシック"/>
              </a:rPr>
              <a:t>だけの</a:t>
            </a:r>
            <a:r>
              <a:rPr lang="ja-JP" altLang="en-US" dirty="0">
                <a:latin typeface="ＭＳ Ｐゴシック"/>
                <a:ea typeface="ＭＳ Ｐゴシック"/>
                <a:cs typeface="ＭＳ Ｐゴシック"/>
              </a:rPr>
              <a:t>取り組みではなく、公的な研究には寄託を義務づけるといったことが必要になるが、こちらについても状況が少しずつ改善している。</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a:t>
            </a:r>
            <a:r>
              <a:rPr lang="en-US" altLang="ja-JP" dirty="0">
                <a:latin typeface="ＭＳ Ｐゴシック"/>
                <a:ea typeface="ＭＳ Ｐゴシック"/>
                <a:cs typeface="ＭＳ Ｐゴシック"/>
              </a:rPr>
              <a:t>3</a:t>
            </a:r>
            <a:r>
              <a:rPr lang="ja-JP" altLang="en-US" dirty="0">
                <a:latin typeface="ＭＳ Ｐゴシック"/>
                <a:ea typeface="ＭＳ Ｐゴシック"/>
                <a:cs typeface="ＭＳ Ｐゴシック"/>
              </a:rPr>
              <a:t>番目の問題への解決策としては、利用条件の標準化と明示がとても重要になる。また、</a:t>
            </a:r>
            <a:r>
              <a:rPr lang="en-US" altLang="ja-JP" dirty="0">
                <a:latin typeface="ＭＳ Ｐゴシック"/>
                <a:ea typeface="ＭＳ Ｐゴシック"/>
                <a:cs typeface="ＭＳ Ｐゴシック"/>
              </a:rPr>
              <a:t>DB</a:t>
            </a:r>
            <a:r>
              <a:rPr lang="ja-JP" altLang="en-US" dirty="0">
                <a:latin typeface="ＭＳ Ｐゴシック"/>
                <a:ea typeface="ＭＳ Ｐゴシック"/>
                <a:cs typeface="ＭＳ Ｐゴシック"/>
              </a:rPr>
              <a:t>の著作権ということについては議論があるところだが、データを出した方の努力がきちんと報われることも重要だと考えますので、データ作成者の著作権表示をきちんとすることを進めている。そして、商用・非商用の区別や、公開条件、引用方法といったものがあるならば、明示することを進めている。</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→クリック</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このうち「利用条件の標準化・明示」についてもう少しお話ししたいと思います。</a:t>
            </a:r>
            <a:endParaRPr lang="en-US" altLang="ja-JP" dirty="0">
              <a:latin typeface="ＭＳ Ｐゴシック"/>
              <a:ea typeface="ＭＳ Ｐゴシック"/>
              <a:cs typeface="ＭＳ Ｐゴシック"/>
            </a:endParaRPr>
          </a:p>
          <a:p>
            <a:pPr defTabSz="389560">
              <a:defRPr/>
            </a:pPr>
            <a:r>
              <a:rPr lang="ja-JP" altLang="en-US" dirty="0">
                <a:latin typeface="ＭＳ Ｐゴシック"/>
                <a:ea typeface="ＭＳ Ｐゴシック"/>
                <a:cs typeface="ＭＳ Ｐゴシック"/>
              </a:rPr>
              <a:t>→クリック</a:t>
            </a:r>
            <a:endParaRPr lang="en-US" altLang="ja-JP" dirty="0">
              <a:latin typeface="ＭＳ Ｐゴシック"/>
              <a:ea typeface="ＭＳ Ｐゴシック"/>
              <a:cs typeface="ＭＳ Ｐゴシック"/>
            </a:endParaRPr>
          </a:p>
          <a:p>
            <a:endParaRPr lang="en-US" altLang="ja-JP" dirty="0">
              <a:latin typeface="ＭＳ Ｐゴシック"/>
              <a:ea typeface="ＭＳ Ｐゴシック"/>
              <a:cs typeface="ＭＳ Ｐゴシック"/>
            </a:endParaRPr>
          </a:p>
          <a:p>
            <a:endParaRPr lang="en-US" altLang="ja-JP" dirty="0">
              <a:latin typeface="ＭＳ Ｐゴシック"/>
              <a:ea typeface="ＭＳ Ｐゴシック"/>
              <a:cs typeface="ＭＳ Ｐゴシック"/>
            </a:endParaRPr>
          </a:p>
          <a:p>
            <a:endParaRPr lang="ja-JP" altLang="en-US" dirty="0">
              <a:latin typeface="ＭＳ Ｐゴシック"/>
              <a:ea typeface="ＭＳ Ｐゴシック"/>
              <a:cs typeface="ＭＳ Ｐゴシック"/>
            </a:endParaRPr>
          </a:p>
        </p:txBody>
      </p:sp>
    </p:spTree>
    <p:extLst>
      <p:ext uri="{BB962C8B-B14F-4D97-AF65-F5344CB8AC3E}">
        <p14:creationId xmlns:p14="http://schemas.microsoft.com/office/powerpoint/2010/main" val="59168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dirty="0"/>
              <a:t>このパートについて</a:t>
            </a:r>
            <a:r>
              <a:rPr lang="en-US" altLang="ja-JP" dirty="0"/>
              <a:t>】</a:t>
            </a:r>
            <a:endParaRPr lang="ja-JP" altLang="en-US" dirty="0"/>
          </a:p>
          <a:p>
            <a:r>
              <a:rPr lang="ja-JP" altLang="en-US" dirty="0"/>
              <a:t>・目次及び自分のパートの全体の進め方</a:t>
            </a:r>
          </a:p>
          <a:p>
            <a:r>
              <a:rPr lang="ja-JP" altLang="en-US" dirty="0"/>
              <a:t>　</a:t>
            </a:r>
            <a:r>
              <a:rPr lang="en-US" altLang="ja-JP" dirty="0"/>
              <a:t>①</a:t>
            </a:r>
            <a:r>
              <a:rPr lang="ja-JP" altLang="en-US" dirty="0"/>
              <a:t>スライドを使いながら使い方や機能を紹介</a:t>
            </a:r>
          </a:p>
          <a:p>
            <a:r>
              <a:rPr lang="ja-JP" altLang="en-US" dirty="0"/>
              <a:t>　</a:t>
            </a:r>
            <a:r>
              <a:rPr lang="en-US" altLang="ja-JP" dirty="0"/>
              <a:t>②</a:t>
            </a:r>
            <a:r>
              <a:rPr lang="ja-JP" altLang="en-US" dirty="0"/>
              <a:t>実際に手を動かしてもらう、配布資料の実習を行う</a:t>
            </a:r>
            <a:endParaRPr lang="en-US" altLang="ja-JP" dirty="0"/>
          </a:p>
          <a:p>
            <a:pPr defTabSz="389560">
              <a:defRPr/>
            </a:pPr>
            <a:r>
              <a:rPr lang="ja-JP" altLang="en-US" dirty="0">
                <a:latin typeface="Calibri" charset="0"/>
                <a:ea typeface="ＭＳ Ｐゴシック" charset="0"/>
              </a:rPr>
              <a:t>　　→実習を行うためにブラウザを開く（</a:t>
            </a:r>
            <a:r>
              <a:rPr lang="en-US" altLang="ja-JP" dirty="0">
                <a:latin typeface="Calibri" charset="0"/>
                <a:ea typeface="ＭＳ Ｐゴシック" charset="0"/>
              </a:rPr>
              <a:t>Chrome</a:t>
            </a:r>
            <a:r>
              <a:rPr lang="ja-JP" altLang="en-US" dirty="0" err="1">
                <a:latin typeface="Calibri" charset="0"/>
                <a:ea typeface="ＭＳ Ｐゴシック" charset="0"/>
              </a:rPr>
              <a:t>、</a:t>
            </a:r>
            <a:r>
              <a:rPr lang="en-US" altLang="ja-JP" dirty="0" err="1">
                <a:latin typeface="Calibri" charset="0"/>
                <a:ea typeface="ＭＳ Ｐゴシック" charset="0"/>
              </a:rPr>
              <a:t>FireFox</a:t>
            </a:r>
            <a:r>
              <a:rPr lang="ja-JP" altLang="en-US" dirty="0" err="1">
                <a:latin typeface="Calibri" charset="0"/>
                <a:ea typeface="ＭＳ Ｐゴシック" charset="0"/>
              </a:rPr>
              <a:t>、</a:t>
            </a:r>
            <a:r>
              <a:rPr lang="en-US" altLang="ja-JP" dirty="0">
                <a:latin typeface="Calibri" charset="0"/>
                <a:ea typeface="ＭＳ Ｐゴシック" charset="0"/>
              </a:rPr>
              <a:t>Safari</a:t>
            </a:r>
            <a:r>
              <a:rPr lang="ja-JP" altLang="en-US" dirty="0">
                <a:latin typeface="Calibri" charset="0"/>
                <a:ea typeface="ＭＳ Ｐゴシック" charset="0"/>
              </a:rPr>
              <a:t>など）</a:t>
            </a:r>
            <a:endParaRPr lang="en-US" altLang="ja-JP" dirty="0"/>
          </a:p>
          <a:p>
            <a:r>
              <a:rPr lang="ja-JP" altLang="en-US" dirty="0"/>
              <a:t>　　→実習時の注意（クリックは最小限に）</a:t>
            </a:r>
            <a:endParaRPr lang="en-US" altLang="ja-JP" dirty="0"/>
          </a:p>
          <a:p>
            <a:r>
              <a:rPr kumimoji="1" lang="ja-JP" altLang="en-US" dirty="0"/>
              <a:t>・記録のため動画撮影、写真撮影するので都合が悪ければ言って欲しい</a:t>
            </a:r>
            <a:endParaRPr kumimoji="1" lang="en-US" altLang="ja-JP" dirty="0"/>
          </a:p>
          <a:p>
            <a:r>
              <a:rPr kumimoji="1" lang="ja-JP" altLang="en-US" dirty="0"/>
              <a:t>→クリック</a:t>
            </a:r>
          </a:p>
        </p:txBody>
      </p:sp>
    </p:spTree>
    <p:extLst>
      <p:ext uri="{BB962C8B-B14F-4D97-AF65-F5344CB8AC3E}">
        <p14:creationId xmlns:p14="http://schemas.microsoft.com/office/powerpoint/2010/main" val="162229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・「利用条件」については特に、分かりやすく提示するため、</a:t>
            </a:r>
            <a:r>
              <a:rPr kumimoji="1" lang="en-US" altLang="ja-JP" dirty="0"/>
              <a:t>NBDC</a:t>
            </a:r>
            <a:r>
              <a:rPr kumimoji="1" lang="ja-JP" altLang="en-US" dirty="0"/>
              <a:t>ではクリエイティブ・コモンズ（</a:t>
            </a:r>
            <a:r>
              <a:rPr kumimoji="1" lang="en-US" altLang="ja-JP" dirty="0"/>
              <a:t>cc</a:t>
            </a:r>
            <a:r>
              <a:rPr kumimoji="1" lang="ja-JP" altLang="en-US" dirty="0"/>
              <a:t>）ライセンスを使用</a:t>
            </a:r>
            <a:endParaRPr kumimoji="1" lang="en-US" altLang="ja-JP" dirty="0"/>
          </a:p>
          <a:p>
            <a:pPr defTabSz="473052">
              <a:defRPr/>
            </a:pPr>
            <a:r>
              <a:rPr kumimoji="1" lang="ja-JP" altLang="en-US" dirty="0"/>
              <a:t>・</a:t>
            </a:r>
            <a:r>
              <a:rPr kumimoji="1" lang="en-US" altLang="ja-JP" dirty="0"/>
              <a:t>CC</a:t>
            </a:r>
            <a:r>
              <a:rPr kumimoji="1" lang="ja-JP" altLang="en-US" dirty="0"/>
              <a:t>は著作物に関して、</a:t>
            </a:r>
            <a:r>
              <a:rPr lang="ja-JP" altLang="en-US" sz="1100" dirty="0">
                <a:solidFill>
                  <a:schemeClr val="accent2"/>
                </a:solidFill>
                <a:latin typeface="ヒラギノ角ゴ Std W8" charset="0"/>
                <a:ea typeface="ヒラギノ角ゴ Std W8" charset="0"/>
                <a:cs typeface="ヒラギノ角ゴ Std W8" charset="0"/>
              </a:rPr>
              <a:t>再利用と共有を促進する仕組み</a:t>
            </a:r>
            <a:endParaRPr lang="en-US" altLang="ja-JP" sz="1100" dirty="0">
              <a:solidFill>
                <a:schemeClr val="accent2"/>
              </a:solidFill>
              <a:latin typeface="ヒラギノ角ゴ Std W8" charset="0"/>
              <a:ea typeface="ヒラギノ角ゴ Std W8" charset="0"/>
              <a:cs typeface="ヒラギノ角ゴ Std W8" charset="0"/>
            </a:endParaRPr>
          </a:p>
          <a:p>
            <a:pPr defTabSz="473052">
              <a:defRPr/>
            </a:pPr>
            <a:r>
              <a:rPr lang="ja-JP" altLang="en-US" sz="1100" dirty="0">
                <a:solidFill>
                  <a:schemeClr val="accent2"/>
                </a:solidFill>
                <a:latin typeface="ヒラギノ角ゴ Std W8" charset="0"/>
                <a:ea typeface="ヒラギノ角ゴ Std W8" charset="0"/>
                <a:cs typeface="ヒラギノ角ゴ Std W8" charset="0"/>
              </a:rPr>
              <a:t>・著作権はそもそも著作者に大きな権利を与えるものであるが、これまでは著作権で保護されているか、いないかという</a:t>
            </a:r>
            <a:r>
              <a:rPr lang="en-US" altLang="ja-JP" sz="1100" dirty="0">
                <a:solidFill>
                  <a:schemeClr val="accent2"/>
                </a:solidFill>
                <a:latin typeface="ヒラギノ角ゴ Std W8" charset="0"/>
                <a:ea typeface="ヒラギノ角ゴ Std W8" charset="0"/>
                <a:cs typeface="ヒラギノ角ゴ Std W8" charset="0"/>
              </a:rPr>
              <a:t>2</a:t>
            </a:r>
            <a:r>
              <a:rPr lang="ja-JP" altLang="en-US" sz="1100" dirty="0">
                <a:solidFill>
                  <a:schemeClr val="accent2"/>
                </a:solidFill>
                <a:latin typeface="ヒラギノ角ゴ Std W8" charset="0"/>
                <a:ea typeface="ヒラギノ角ゴ Std W8" charset="0"/>
                <a:cs typeface="ヒラギノ角ゴ Std W8" charset="0"/>
              </a:rPr>
              <a:t>択しかなかった。</a:t>
            </a:r>
            <a:endParaRPr lang="en-US" altLang="ja-JP" sz="1100" dirty="0">
              <a:solidFill>
                <a:schemeClr val="accent2"/>
              </a:solidFill>
              <a:latin typeface="ヒラギノ角ゴ Std W8" charset="0"/>
              <a:ea typeface="ヒラギノ角ゴ Std W8" charset="0"/>
              <a:cs typeface="ヒラギノ角ゴ Std W8" charset="0"/>
            </a:endParaRPr>
          </a:p>
          <a:p>
            <a:pPr defTabSz="473052">
              <a:defRPr/>
            </a:pPr>
            <a:r>
              <a:rPr lang="ja-JP" altLang="en-US" sz="1100" dirty="0">
                <a:solidFill>
                  <a:schemeClr val="accent2"/>
                </a:solidFill>
                <a:latin typeface="ヒラギノ角ゴ Std W8" charset="0"/>
                <a:ea typeface="ヒラギノ角ゴ Std W8" charset="0"/>
                <a:cs typeface="ヒラギノ角ゴ Std W8" charset="0"/>
              </a:rPr>
              <a:t>・</a:t>
            </a:r>
            <a:r>
              <a:rPr lang="en-US" altLang="ja-JP" sz="1100" dirty="0">
                <a:solidFill>
                  <a:schemeClr val="accent2"/>
                </a:solidFill>
                <a:latin typeface="ヒラギノ角ゴ Std W8" charset="0"/>
                <a:ea typeface="ヒラギノ角ゴ Std W8" charset="0"/>
                <a:cs typeface="ヒラギノ角ゴ Std W8" charset="0"/>
              </a:rPr>
              <a:t>CC</a:t>
            </a:r>
            <a:r>
              <a:rPr lang="ja-JP" altLang="en-US" sz="1100" dirty="0">
                <a:solidFill>
                  <a:schemeClr val="accent2"/>
                </a:solidFill>
                <a:latin typeface="ヒラギノ角ゴ Std W8" charset="0"/>
                <a:ea typeface="ヒラギノ角ゴ Std W8" charset="0"/>
                <a:cs typeface="ヒラギノ角ゴ Std W8" charset="0"/>
              </a:rPr>
              <a:t>では著作者が利用条件を明示することで、その条件を守るならば自由に使って良いとすることで、再利用と共有を促進する。</a:t>
            </a:r>
            <a:endParaRPr lang="en-US" altLang="ja-JP" sz="1100" dirty="0">
              <a:solidFill>
                <a:schemeClr val="accent2"/>
              </a:solidFill>
              <a:latin typeface="ヒラギノ角ゴ Std W8" charset="0"/>
              <a:ea typeface="ヒラギノ角ゴ Std W8" charset="0"/>
              <a:cs typeface="ヒラギノ角ゴ Std W8" charset="0"/>
            </a:endParaRPr>
          </a:p>
          <a:p>
            <a:pPr defTabSz="473052">
              <a:defRPr/>
            </a:pPr>
            <a:r>
              <a:rPr lang="ja-JP" altLang="en-US" sz="1100" dirty="0">
                <a:solidFill>
                  <a:schemeClr val="accent2"/>
                </a:solidFill>
                <a:latin typeface="ヒラギノ角ゴ Std W8" charset="0"/>
                <a:ea typeface="ヒラギノ角ゴ Std W8" charset="0"/>
                <a:cs typeface="ヒラギノ角ゴ Std W8" charset="0"/>
              </a:rPr>
              <a:t>・具体的には、利用に関する条件を表す</a:t>
            </a:r>
            <a:r>
              <a:rPr lang="ja-JP" altLang="en-US" sz="1100" dirty="0">
                <a:latin typeface="ヒラギノ角ゴ Std W8" charset="0"/>
                <a:ea typeface="ヒラギノ角ゴ Std W8" charset="0"/>
                <a:cs typeface="ヒラギノ角ゴ Std W8" charset="0"/>
              </a:rPr>
              <a:t>４種類のマークを組み合わせて６種類の利用条件を選択することができる</a:t>
            </a:r>
            <a:endParaRPr lang="en-US" altLang="ja-JP" sz="1100" dirty="0">
              <a:latin typeface="ヒラギノ角ゴ Std W8" charset="0"/>
              <a:ea typeface="ヒラギノ角ゴ Std W8" charset="0"/>
              <a:cs typeface="ヒラギノ角ゴ Std W8" charset="0"/>
            </a:endParaRPr>
          </a:p>
          <a:p>
            <a:pPr defTabSz="473052">
              <a:defRPr/>
            </a:pPr>
            <a:r>
              <a:rPr lang="ja-JP" altLang="en-US" sz="1100" dirty="0">
                <a:latin typeface="ヒラギノ角ゴ Std W8" charset="0"/>
                <a:ea typeface="ヒラギノ角ゴ Std W8" charset="0"/>
                <a:cs typeface="ヒラギノ角ゴ Std W8" charset="0"/>
              </a:rPr>
              <a:t>・４種類のマークは、表示（誰の著作物であるかという、作品のクレジットを表示すること）、非営利（営利目的での利用を禁止する）、改変禁止（元の作品の改変を禁止する）、継承（元の作品を利用して</a:t>
            </a:r>
            <a:r>
              <a:rPr lang="en-US" altLang="ja-JP" sz="1100" dirty="0">
                <a:latin typeface="ヒラギノ角ゴ Std W8" charset="0"/>
                <a:ea typeface="ヒラギノ角ゴ Std W8" charset="0"/>
                <a:cs typeface="ヒラギノ角ゴ Std W8" charset="0"/>
              </a:rPr>
              <a:t>2</a:t>
            </a:r>
            <a:r>
              <a:rPr lang="ja-JP" altLang="en-US" sz="1100" dirty="0">
                <a:latin typeface="ヒラギノ角ゴ Std W8" charset="0"/>
                <a:ea typeface="ヒラギノ角ゴ Std W8" charset="0"/>
                <a:cs typeface="ヒラギノ角ゴ Std W8" charset="0"/>
              </a:rPr>
              <a:t>次著作物を作成した場合、元の作品と同じ</a:t>
            </a:r>
            <a:r>
              <a:rPr lang="en-US" altLang="ja-JP" sz="1100" dirty="0">
                <a:latin typeface="ヒラギノ角ゴ Std W8" charset="0"/>
                <a:ea typeface="ヒラギノ角ゴ Std W8" charset="0"/>
                <a:cs typeface="ヒラギノ角ゴ Std W8" charset="0"/>
              </a:rPr>
              <a:t>CC</a:t>
            </a:r>
            <a:r>
              <a:rPr lang="ja-JP" altLang="en-US" sz="1100" dirty="0">
                <a:latin typeface="ヒラギノ角ゴ Std W8" charset="0"/>
                <a:ea typeface="ヒラギノ角ゴ Std W8" charset="0"/>
                <a:cs typeface="ヒラギノ角ゴ Std W8" charset="0"/>
              </a:rPr>
              <a:t>で公開すること）など</a:t>
            </a:r>
          </a:p>
          <a:p>
            <a:pPr defTabSz="473052">
              <a:defRPr/>
            </a:pPr>
            <a:r>
              <a:rPr lang="ja-JP" altLang="en-US" sz="1100" dirty="0">
                <a:solidFill>
                  <a:schemeClr val="accent2"/>
                </a:solidFill>
                <a:latin typeface="ヒラギノ角ゴ Std W8" charset="0"/>
                <a:ea typeface="ヒラギノ角ゴ Std W8" charset="0"/>
                <a:cs typeface="ヒラギノ角ゴ Std W8" charset="0"/>
              </a:rPr>
              <a:t>・これらを組み合わせて利用条件を示すのが、</a:t>
            </a:r>
            <a:r>
              <a:rPr lang="en-US" altLang="ja-JP" sz="1100" dirty="0">
                <a:solidFill>
                  <a:schemeClr val="accent2"/>
                </a:solidFill>
                <a:latin typeface="ヒラギノ角ゴ Std W8" charset="0"/>
                <a:ea typeface="ヒラギノ角ゴ Std W8" charset="0"/>
                <a:cs typeface="ヒラギノ角ゴ Std W8" charset="0"/>
              </a:rPr>
              <a:t>CC</a:t>
            </a:r>
            <a:r>
              <a:rPr lang="ja-JP" altLang="en-US" sz="1100" dirty="0">
                <a:solidFill>
                  <a:schemeClr val="accent2"/>
                </a:solidFill>
                <a:latin typeface="ヒラギノ角ゴ Std W8" charset="0"/>
                <a:ea typeface="ヒラギノ角ゴ Std W8" charset="0"/>
                <a:cs typeface="ヒラギノ角ゴ Std W8" charset="0"/>
              </a:rPr>
              <a:t>の枠組み</a:t>
            </a:r>
            <a:endParaRPr lang="en-US" altLang="ja-JP" sz="1100" dirty="0">
              <a:solidFill>
                <a:schemeClr val="accent2"/>
              </a:solidFill>
              <a:latin typeface="ヒラギノ角ゴ Std W8" charset="0"/>
              <a:ea typeface="ヒラギノ角ゴ Std W8" charset="0"/>
              <a:cs typeface="ヒラギノ角ゴ Std W8" charset="0"/>
            </a:endParaRPr>
          </a:p>
          <a:p>
            <a:pPr defTabSz="473052">
              <a:defRPr/>
            </a:pPr>
            <a:r>
              <a:rPr lang="ja-JP" altLang="en-US" sz="1100" dirty="0">
                <a:solidFill>
                  <a:schemeClr val="accent2"/>
                </a:solidFill>
                <a:latin typeface="ヒラギノ角ゴ Std W8" charset="0"/>
                <a:ea typeface="ヒラギノ角ゴ Std W8" charset="0"/>
                <a:cs typeface="ヒラギノ角ゴ Std W8" charset="0"/>
              </a:rPr>
              <a:t>・ページの下に書いてあるとおり、この資料自体も、</a:t>
            </a:r>
            <a:r>
              <a:rPr lang="en-US" altLang="ja-JP" sz="1100" dirty="0">
                <a:solidFill>
                  <a:schemeClr val="accent2"/>
                </a:solidFill>
                <a:latin typeface="ヒラギノ角ゴ Std W8" charset="0"/>
                <a:ea typeface="ヒラギノ角ゴ Std W8" charset="0"/>
                <a:cs typeface="ヒラギノ角ゴ Std W8" charset="0"/>
              </a:rPr>
              <a:t>CC-BY</a:t>
            </a:r>
            <a:r>
              <a:rPr lang="ja-JP" altLang="en-US" sz="1100" dirty="0">
                <a:solidFill>
                  <a:schemeClr val="accent2"/>
                </a:solidFill>
                <a:latin typeface="ヒラギノ角ゴ Std W8" charset="0"/>
                <a:ea typeface="ヒラギノ角ゴ Std W8" charset="0"/>
                <a:cs typeface="ヒラギノ角ゴ Std W8" charset="0"/>
              </a:rPr>
              <a:t>の条件の下で公開している</a:t>
            </a:r>
            <a:endParaRPr lang="en-US" altLang="ja-JP" sz="1100" dirty="0">
              <a:solidFill>
                <a:schemeClr val="accent2"/>
              </a:solidFill>
              <a:latin typeface="ヒラギノ角ゴ Std W8" charset="0"/>
              <a:ea typeface="ヒラギノ角ゴ Std W8" charset="0"/>
              <a:cs typeface="ヒラギノ角ゴ Std W8" charset="0"/>
            </a:endParaRPr>
          </a:p>
          <a:p>
            <a:pPr defTabSz="473052">
              <a:defRPr/>
            </a:pPr>
            <a:r>
              <a:rPr lang="ja-JP" altLang="en-US" sz="1100" dirty="0">
                <a:solidFill>
                  <a:schemeClr val="accent2"/>
                </a:solidFill>
                <a:latin typeface="ヒラギノ角ゴ Std W8" charset="0"/>
                <a:ea typeface="ヒラギノ角ゴ Std W8" charset="0"/>
                <a:cs typeface="ヒラギノ角ゴ Std W8" charset="0"/>
              </a:rPr>
              <a:t>→クリック</a:t>
            </a:r>
          </a:p>
          <a:p>
            <a:endParaRPr kumimoji="1" lang="ja-JP" altLang="en-US" dirty="0"/>
          </a:p>
        </p:txBody>
      </p:sp>
    </p:spTree>
    <p:extLst>
      <p:ext uri="{BB962C8B-B14F-4D97-AF65-F5344CB8AC3E}">
        <p14:creationId xmlns:p14="http://schemas.microsoft.com/office/powerpoint/2010/main" val="337253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・ここからは、先ほど紹介したカタログ、一括検索、一括ダウンロードという</a:t>
            </a:r>
            <a:r>
              <a:rPr kumimoji="1" lang="en-US" altLang="ja-JP" dirty="0"/>
              <a:t>3</a:t>
            </a:r>
            <a:r>
              <a:rPr kumimoji="1" lang="ja-JP" altLang="en-US" dirty="0" err="1"/>
              <a:t>つの</a:t>
            </a:r>
            <a:r>
              <a:rPr kumimoji="1" lang="ja-JP" altLang="en-US" dirty="0"/>
              <a:t>サービスについて詳しく説明していく。</a:t>
            </a:r>
            <a:endParaRPr kumimoji="1" lang="en-US" altLang="ja-JP" dirty="0"/>
          </a:p>
          <a:p>
            <a:r>
              <a:rPr kumimoji="1" lang="ja-JP" altLang="en-US" dirty="0"/>
              <a:t>・それぞれのサービスについての説明のあとには、実際に手を動かして、簡単な実習を行っていただく。とても簡単な作業なので、もし良ければご自分の興味に従って、自由な検索なども行っていただければと思う。</a:t>
            </a:r>
            <a:endParaRPr kumimoji="1" lang="en-US" altLang="ja-JP" dirty="0"/>
          </a:p>
          <a:p>
            <a:r>
              <a:rPr kumimoji="1" lang="ja-JP" altLang="en-US" dirty="0"/>
              <a:t>→クリック</a:t>
            </a:r>
          </a:p>
        </p:txBody>
      </p:sp>
    </p:spTree>
    <p:extLst>
      <p:ext uri="{BB962C8B-B14F-4D97-AF65-F5344CB8AC3E}">
        <p14:creationId xmlns:p14="http://schemas.microsoft.com/office/powerpoint/2010/main" val="105251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スライド イメージ プレースホルダー 1"/>
          <p:cNvSpPr>
            <a:spLocks noGrp="1" noRot="1" noChangeAspect="1"/>
          </p:cNvSpPr>
          <p:nvPr>
            <p:ph type="sldImg"/>
          </p:nvPr>
        </p:nvSpPr>
        <p:spPr bwMode="auto">
          <a:xfrm>
            <a:off x="9048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・まずは各サービスの場所を案内する。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a:t>
            </a:r>
            <a:r>
              <a:rPr lang="en-US" altLang="ja-JP" dirty="0">
                <a:latin typeface="Calibri" charset="0"/>
                <a:ea typeface="ＭＳ Ｐゴシック" charset="0"/>
              </a:rPr>
              <a:t>DB</a:t>
            </a:r>
            <a:r>
              <a:rPr lang="ja-JP" altLang="en-US" dirty="0">
                <a:latin typeface="Calibri" charset="0"/>
                <a:ea typeface="ＭＳ Ｐゴシック" charset="0"/>
              </a:rPr>
              <a:t>のカタログ、一括検索、データの一括ダウンロードは</a:t>
            </a:r>
            <a:r>
              <a:rPr lang="en-US" altLang="ja-JP" dirty="0">
                <a:latin typeface="Calibri" charset="0"/>
                <a:ea typeface="ＭＳ Ｐゴシック" charset="0"/>
              </a:rPr>
              <a:t>NBDC</a:t>
            </a:r>
            <a:r>
              <a:rPr lang="ja-JP" altLang="en-US" dirty="0">
                <a:latin typeface="Calibri" charset="0"/>
                <a:ea typeface="ＭＳ Ｐゴシック" charset="0"/>
              </a:rPr>
              <a:t>のポータルサイトから利用できる。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・新しいタブで</a:t>
            </a:r>
            <a:r>
              <a:rPr lang="en-US" altLang="ja-JP" dirty="0">
                <a:latin typeface="Calibri" charset="0"/>
                <a:ea typeface="ＭＳ Ｐゴシック" charset="0"/>
              </a:rPr>
              <a:t>NBDC</a:t>
            </a:r>
            <a:r>
              <a:rPr lang="ja-JP" altLang="en-US" dirty="0">
                <a:latin typeface="Calibri" charset="0"/>
                <a:ea typeface="ＭＳ Ｐゴシック" charset="0"/>
              </a:rPr>
              <a:t>ポータルを開く。「</a:t>
            </a:r>
            <a:r>
              <a:rPr lang="en-US" altLang="ja-JP" dirty="0">
                <a:latin typeface="Calibri" charset="0"/>
                <a:ea typeface="ＭＳ Ｐゴシック" charset="0"/>
              </a:rPr>
              <a:t>NBDC</a:t>
            </a:r>
            <a:r>
              <a:rPr lang="ja-JP" altLang="en-US" dirty="0">
                <a:latin typeface="Calibri" charset="0"/>
                <a:ea typeface="ＭＳ Ｐゴシック" charset="0"/>
              </a:rPr>
              <a:t>」の文字列で検索すればトップに出てくる（ちゃんと開けているか様子を見ながら）</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・ポータルサイトの左上のブロックが、これから紹介する</a:t>
            </a:r>
            <a:r>
              <a:rPr lang="en-US" altLang="ja-JP" dirty="0">
                <a:latin typeface="Calibri" charset="0"/>
                <a:ea typeface="ＭＳ Ｐゴシック" charset="0"/>
              </a:rPr>
              <a:t>3</a:t>
            </a:r>
            <a:r>
              <a:rPr lang="ja-JP" altLang="en-US" dirty="0">
                <a:latin typeface="Calibri" charset="0"/>
                <a:ea typeface="ＭＳ Ｐゴシック" charset="0"/>
              </a:rPr>
              <a:t>サービスなど、一般にも広く使っていただける</a:t>
            </a:r>
            <a:r>
              <a:rPr lang="ja-JP" altLang="en-US" dirty="0" err="1">
                <a:latin typeface="Calibri" charset="0"/>
                <a:ea typeface="ＭＳ Ｐゴシック" charset="0"/>
              </a:rPr>
              <a:t>で</a:t>
            </a:r>
            <a:r>
              <a:rPr lang="ja-JP" altLang="en-US" dirty="0">
                <a:latin typeface="Calibri" charset="0"/>
                <a:ea typeface="ＭＳ Ｐゴシック" charset="0"/>
              </a:rPr>
              <a:t>あろうサービスをまとめてあるブロック。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・上から、</a:t>
            </a:r>
            <a:r>
              <a:rPr lang="en-US" altLang="ja-JP" dirty="0">
                <a:latin typeface="Calibri" charset="0"/>
                <a:ea typeface="ＭＳ Ｐゴシック" charset="0"/>
              </a:rPr>
              <a:t>DB</a:t>
            </a:r>
            <a:r>
              <a:rPr lang="ja-JP" altLang="en-US" dirty="0">
                <a:latin typeface="Calibri" charset="0"/>
                <a:ea typeface="ＭＳ Ｐゴシック" charset="0"/>
              </a:rPr>
              <a:t>のカタログ、一括検索、一括ダウンロードとなっている。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・その他にも、ポータルサイトでは</a:t>
            </a:r>
            <a:r>
              <a:rPr lang="en-US" altLang="ja-JP" dirty="0">
                <a:latin typeface="Calibri" charset="0"/>
                <a:ea typeface="ＭＳ Ｐゴシック" charset="0"/>
              </a:rPr>
              <a:t>40</a:t>
            </a:r>
            <a:r>
              <a:rPr lang="ja-JP" altLang="en-US" dirty="0">
                <a:latin typeface="Calibri" charset="0"/>
                <a:ea typeface="ＭＳ Ｐゴシック" charset="0"/>
              </a:rPr>
              <a:t>種類以上の、生命科学分野における</a:t>
            </a:r>
            <a:r>
              <a:rPr lang="en-US" altLang="ja-JP" dirty="0">
                <a:latin typeface="Calibri" charset="0"/>
                <a:ea typeface="ＭＳ Ｐゴシック" charset="0"/>
              </a:rPr>
              <a:t>DB</a:t>
            </a:r>
            <a:r>
              <a:rPr lang="ja-JP" altLang="en-US" dirty="0">
                <a:latin typeface="Calibri" charset="0"/>
                <a:ea typeface="ＭＳ Ｐゴシック" charset="0"/>
              </a:rPr>
              <a:t>やツール、サービスを掲載。</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・先ほど紹介した分野ごとの統合データベースもここに掲載。</a:t>
            </a:r>
            <a:r>
              <a:rPr lang="ja-JP" altLang="en-US" b="1" dirty="0">
                <a:latin typeface="Calibri" charset="0"/>
                <a:ea typeface="ＭＳ Ｐゴシック" charset="0"/>
              </a:rPr>
              <a:t>（</a:t>
            </a:r>
            <a:r>
              <a:rPr lang="en-US" altLang="ja-JP" b="1" dirty="0">
                <a:latin typeface="Calibri" charset="0"/>
                <a:ea typeface="ＭＳ Ｐゴシック" charset="0"/>
              </a:rPr>
              <a:t>PPT</a:t>
            </a:r>
            <a:r>
              <a:rPr lang="ja-JP" altLang="en-US" b="1" dirty="0">
                <a:latin typeface="Calibri" charset="0"/>
                <a:ea typeface="ＭＳ Ｐゴシック" charset="0"/>
              </a:rPr>
              <a:t>について再度触れる）</a:t>
            </a:r>
            <a:endParaRPr lang="en-US" altLang="ja-JP" b="1" dirty="0">
              <a:latin typeface="Calibri" charset="0"/>
              <a:ea typeface="ＭＳ Ｐゴシック" charset="0"/>
            </a:endParaRPr>
          </a:p>
          <a:p>
            <a:pPr>
              <a:spcBef>
                <a:spcPct val="0"/>
              </a:spcBef>
            </a:pPr>
            <a:r>
              <a:rPr lang="ja-JP" altLang="en-US" dirty="0">
                <a:latin typeface="Calibri" charset="0"/>
                <a:ea typeface="ＭＳ Ｐゴシック" charset="0"/>
              </a:rPr>
              <a:t>・タイトルだけでは分かりにくいかもしれないが、リンクの文字の上にポインタを置くと説明文が表示される。お役立ていただけるものあるかと思うので、後ほど見ていただきたい。</a:t>
            </a:r>
            <a:endParaRPr lang="en-US" altLang="ja-JP" dirty="0">
              <a:latin typeface="Calibri" charset="0"/>
              <a:ea typeface="ＭＳ Ｐゴシック" charset="0"/>
            </a:endParaRPr>
          </a:p>
          <a:p>
            <a:pPr defTabSz="453403">
              <a:spcBef>
                <a:spcPct val="0"/>
              </a:spcBef>
              <a:defRPr/>
            </a:pPr>
            <a:r>
              <a:rPr lang="ja-JP" altLang="en-US" dirty="0">
                <a:latin typeface="Calibri" charset="0"/>
                <a:ea typeface="ＭＳ Ｐゴシック" charset="0"/>
              </a:rPr>
              <a:t>・登録不要（一部を除き）で、どこでも誰でも、無料で使えるサービスとなっている。</a:t>
            </a:r>
            <a:endParaRPr lang="en-US" altLang="ja-JP" dirty="0">
              <a:latin typeface="Calibri" charset="0"/>
              <a:ea typeface="ＭＳ Ｐゴシック" charset="0"/>
            </a:endParaRPr>
          </a:p>
          <a:p>
            <a:pPr defTabSz="453403">
              <a:spcBef>
                <a:spcPct val="0"/>
              </a:spcBef>
              <a:defRPr/>
            </a:pPr>
            <a:r>
              <a:rPr lang="ja-JP" altLang="en-US" dirty="0">
                <a:latin typeface="Calibri" charset="0"/>
                <a:ea typeface="ＭＳ Ｐゴシック" charset="0"/>
              </a:rPr>
              <a:t>・一部、ヒトに関する</a:t>
            </a:r>
            <a:r>
              <a:rPr lang="en-US" altLang="ja-JP" dirty="0">
                <a:latin typeface="Calibri" charset="0"/>
                <a:ea typeface="ＭＳ Ｐゴシック" charset="0"/>
              </a:rPr>
              <a:t>DB</a:t>
            </a:r>
            <a:r>
              <a:rPr lang="ja-JP" altLang="en-US" dirty="0">
                <a:latin typeface="Calibri" charset="0"/>
                <a:ea typeface="ＭＳ Ｐゴシック" charset="0"/>
              </a:rPr>
              <a:t>については、倫理的な問題から審査が必要なものもあるが、それについては後ほど詳しく説明する。</a:t>
            </a:r>
            <a:endParaRPr lang="en-US" altLang="ja-JP" dirty="0">
              <a:latin typeface="Calibri" charset="0"/>
              <a:ea typeface="ＭＳ Ｐゴシック" charset="0"/>
            </a:endParaRPr>
          </a:p>
          <a:p>
            <a:pPr defTabSz="453403">
              <a:spcBef>
                <a:spcPct val="0"/>
              </a:spcBef>
              <a:defRPr/>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defTabSz="453403">
              <a:spcBef>
                <a:spcPct val="0"/>
              </a:spcBef>
              <a:defRPr/>
            </a:pPr>
            <a:endParaRPr lang="en-US" altLang="ja-JP" dirty="0">
              <a:latin typeface="Calibri" charset="0"/>
              <a:ea typeface="ＭＳ Ｐゴシック" charset="0"/>
            </a:endParaRPr>
          </a:p>
          <a:p>
            <a:pPr>
              <a:spcBef>
                <a:spcPct val="0"/>
              </a:spcBef>
            </a:pPr>
            <a:endParaRPr lang="ja-JP" altLang="en-US" dirty="0">
              <a:latin typeface="Calibri" charset="0"/>
              <a:ea typeface="ＭＳ Ｐゴシック" charset="0"/>
            </a:endParaRPr>
          </a:p>
        </p:txBody>
      </p:sp>
    </p:spTree>
    <p:extLst>
      <p:ext uri="{BB962C8B-B14F-4D97-AF65-F5344CB8AC3E}">
        <p14:creationId xmlns:p14="http://schemas.microsoft.com/office/powerpoint/2010/main" val="1643729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・まずはデータベースのカタログについて紹介。</a:t>
            </a:r>
            <a:endParaRPr kumimoji="1" lang="en-US" altLang="ja-JP" dirty="0"/>
          </a:p>
          <a:p>
            <a:r>
              <a:rPr lang="ja-JP" altLang="en-US" dirty="0">
                <a:solidFill>
                  <a:srgbClr val="000000"/>
                </a:solidFill>
                <a:latin typeface="+mn-ea"/>
                <a:cs typeface="ヒラギノ角ゴ Std W8" charset="0"/>
              </a:rPr>
              <a:t>→クリック</a:t>
            </a:r>
            <a:endParaRPr kumimoji="1" lang="ja-JP" altLang="en-US" dirty="0"/>
          </a:p>
        </p:txBody>
      </p:sp>
    </p:spTree>
    <p:extLst>
      <p:ext uri="{BB962C8B-B14F-4D97-AF65-F5344CB8AC3E}">
        <p14:creationId xmlns:p14="http://schemas.microsoft.com/office/powerpoint/2010/main" val="389268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・正式名称は「</a:t>
            </a:r>
            <a:r>
              <a:rPr kumimoji="1" lang="en-US" altLang="ja-JP" dirty="0" err="1"/>
              <a:t>integbio</a:t>
            </a:r>
            <a:r>
              <a:rPr kumimoji="1" lang="ja-JP" altLang="en-US" dirty="0"/>
              <a:t>データベースカタログ」</a:t>
            </a:r>
            <a:endParaRPr kumimoji="1" lang="en-US" altLang="ja-JP" dirty="0"/>
          </a:p>
          <a:p>
            <a:r>
              <a:rPr kumimoji="1" lang="ja-JP" altLang="en-US" dirty="0"/>
              <a:t>・収録</a:t>
            </a:r>
            <a:r>
              <a:rPr kumimoji="1" lang="en-US" altLang="ja-JP" dirty="0"/>
              <a:t>DB</a:t>
            </a:r>
            <a:r>
              <a:rPr kumimoji="1" lang="ja-JP" altLang="en-US" dirty="0"/>
              <a:t>数は</a:t>
            </a:r>
            <a:r>
              <a:rPr kumimoji="1" lang="en-US" altLang="ja-JP" dirty="0"/>
              <a:t>1600</a:t>
            </a:r>
            <a:r>
              <a:rPr kumimoji="1" lang="ja-JP" altLang="en-US" dirty="0"/>
              <a:t>件以上で、特に国内の</a:t>
            </a:r>
            <a:r>
              <a:rPr kumimoji="1" lang="en-US" altLang="ja-JP" dirty="0"/>
              <a:t>DB</a:t>
            </a:r>
            <a:r>
              <a:rPr kumimoji="1" lang="ja-JP" altLang="en-US" dirty="0"/>
              <a:t>の情報を整理することを目的としていたので、国内</a:t>
            </a:r>
            <a:r>
              <a:rPr kumimoji="1" lang="en-US" altLang="ja-JP" dirty="0"/>
              <a:t>DB</a:t>
            </a:r>
            <a:r>
              <a:rPr kumimoji="1" lang="ja-JP" altLang="en-US" dirty="0"/>
              <a:t>は</a:t>
            </a:r>
            <a:r>
              <a:rPr kumimoji="1" lang="en-US" altLang="ja-JP" dirty="0"/>
              <a:t>1100</a:t>
            </a:r>
            <a:r>
              <a:rPr kumimoji="1" lang="ja-JP" altLang="en-US" dirty="0"/>
              <a:t>件以上収録。</a:t>
            </a:r>
            <a:endParaRPr kumimoji="1" lang="en-US" altLang="ja-JP" dirty="0"/>
          </a:p>
          <a:p>
            <a:r>
              <a:rPr kumimoji="1" lang="ja-JP" altLang="en-US" dirty="0"/>
              <a:t>・記述項目は、名称や</a:t>
            </a:r>
            <a:r>
              <a:rPr kumimoji="1" lang="en-US" altLang="ja-JP" dirty="0"/>
              <a:t>URL</a:t>
            </a:r>
            <a:r>
              <a:rPr kumimoji="1" lang="ja-JP" altLang="en-US" dirty="0" err="1"/>
              <a:t>、</a:t>
            </a:r>
            <a:r>
              <a:rPr kumimoji="1" lang="ja-JP" altLang="en-US" dirty="0"/>
              <a:t>運用機関名や</a:t>
            </a:r>
            <a:r>
              <a:rPr kumimoji="1" lang="en-US" altLang="ja-JP" dirty="0"/>
              <a:t>DB</a:t>
            </a:r>
            <a:r>
              <a:rPr kumimoji="1" lang="ja-JP" altLang="en-US" dirty="0"/>
              <a:t>の詳しい説明など。</a:t>
            </a:r>
            <a:endParaRPr kumimoji="1" lang="en-US" altLang="ja-JP" dirty="0"/>
          </a:p>
          <a:p>
            <a:r>
              <a:rPr kumimoji="1" lang="ja-JP" altLang="en-US" dirty="0"/>
              <a:t>・</a:t>
            </a:r>
            <a:r>
              <a:rPr kumimoji="1" lang="en-US" altLang="ja-JP" dirty="0"/>
              <a:t>DB</a:t>
            </a:r>
            <a:r>
              <a:rPr kumimoji="1" lang="ja-JP" altLang="en-US" dirty="0"/>
              <a:t>を検索ボックスからのキーワード検索や、分類を用いた絞り込み検索で探すことが可能。</a:t>
            </a:r>
            <a:endParaRPr kumimoji="1" lang="en-US" altLang="ja-JP" dirty="0"/>
          </a:p>
          <a:p>
            <a:r>
              <a:rPr kumimoji="1" lang="ja-JP" altLang="en-US" dirty="0"/>
              <a:t>・記述項目はダウンロードすることも可能。</a:t>
            </a:r>
            <a:endParaRPr kumimoji="1" lang="en-US" altLang="ja-JP" dirty="0"/>
          </a:p>
          <a:p>
            <a:r>
              <a:rPr kumimoji="1" lang="ja-JP" altLang="en-US" dirty="0"/>
              <a:t>→クリック</a:t>
            </a:r>
          </a:p>
        </p:txBody>
      </p:sp>
    </p:spTree>
    <p:extLst>
      <p:ext uri="{BB962C8B-B14F-4D97-AF65-F5344CB8AC3E}">
        <p14:creationId xmlns:p14="http://schemas.microsoft.com/office/powerpoint/2010/main" val="1688321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・ここから先は、スライドを使って機能を紹介する。スライドに合わせて操作すると分かりやすいと思うが、後ほどあらためて実習の時間を取る。</a:t>
            </a:r>
            <a:endParaRPr kumimoji="1" lang="en-US" altLang="ja-JP" dirty="0"/>
          </a:p>
          <a:p>
            <a:r>
              <a:rPr kumimoji="1" lang="ja-JP" altLang="en-US" dirty="0"/>
              <a:t>・次のサービスを説明する際に、またこのトップページは使うので、右クリックなどで新しいタブやウィンドウで試すと良い。</a:t>
            </a:r>
            <a:endParaRPr kumimoji="1" lang="en-US" altLang="ja-JP" dirty="0"/>
          </a:p>
          <a:p>
            <a:r>
              <a:rPr kumimoji="1" lang="ja-JP" altLang="en-US" dirty="0"/>
              <a:t>・こちらのリンクをクリックすれば、データベースカタログのページに飛ぶ。</a:t>
            </a:r>
            <a:endParaRPr kumimoji="1" lang="en-US" altLang="ja-JP" dirty="0"/>
          </a:p>
          <a:p>
            <a:r>
              <a:rPr kumimoji="1" lang="ja-JP" altLang="en-US" dirty="0"/>
              <a:t>→クリック</a:t>
            </a:r>
          </a:p>
        </p:txBody>
      </p:sp>
    </p:spTree>
    <p:extLst>
      <p:ext uri="{BB962C8B-B14F-4D97-AF65-F5344CB8AC3E}">
        <p14:creationId xmlns:p14="http://schemas.microsoft.com/office/powerpoint/2010/main" val="201824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スライド イメージ プレースホルダー 1"/>
          <p:cNvSpPr>
            <a:spLocks noGrp="1" noRot="1" noChangeAspect="1"/>
          </p:cNvSpPr>
          <p:nvPr>
            <p:ph type="sldImg"/>
          </p:nvPr>
        </p:nvSpPr>
        <p:spPr bwMode="auto">
          <a:xfrm>
            <a:off x="917575" y="746125"/>
            <a:ext cx="4968875" cy="3727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・これは</a:t>
            </a:r>
            <a:r>
              <a:rPr lang="en-US" altLang="ja-JP" dirty="0">
                <a:latin typeface="Calibri" charset="0"/>
                <a:ea typeface="ＭＳ Ｐゴシック" charset="0"/>
              </a:rPr>
              <a:t>1/10</a:t>
            </a:r>
            <a:r>
              <a:rPr lang="ja-JP" altLang="en-US" dirty="0">
                <a:latin typeface="Calibri" charset="0"/>
                <a:ea typeface="ＭＳ Ｐゴシック" charset="0"/>
              </a:rPr>
              <a:t>にキャプチャした画面。この時点で</a:t>
            </a:r>
            <a:r>
              <a:rPr lang="en-US" altLang="ja-JP" dirty="0">
                <a:latin typeface="Calibri" charset="0"/>
                <a:ea typeface="ＭＳ Ｐゴシック" charset="0"/>
              </a:rPr>
              <a:t>DB</a:t>
            </a:r>
            <a:r>
              <a:rPr lang="ja-JP" altLang="en-US" dirty="0">
                <a:latin typeface="Calibri" charset="0"/>
                <a:ea typeface="ＭＳ Ｐゴシック" charset="0"/>
              </a:rPr>
              <a:t>収録数は</a:t>
            </a:r>
            <a:r>
              <a:rPr lang="en-US" altLang="ja-JP" dirty="0">
                <a:latin typeface="Calibri" charset="0"/>
                <a:ea typeface="ＭＳ Ｐゴシック" charset="0"/>
              </a:rPr>
              <a:t>1639</a:t>
            </a:r>
            <a:r>
              <a:rPr lang="ja-JP" altLang="en-US" dirty="0">
                <a:latin typeface="Calibri" charset="0"/>
                <a:ea typeface="ＭＳ Ｐゴシック" charset="0"/>
              </a:rPr>
              <a:t>件。</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・トップページは３つの領域から構成されている。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　</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・左側は検索と絞込みのための領域。検索ボックスからキーワード検索したり、</a:t>
            </a:r>
            <a:r>
              <a:rPr lang="en-US" altLang="ja-JP" dirty="0">
                <a:latin typeface="Calibri" charset="0"/>
                <a:ea typeface="ＭＳ Ｐゴシック" charset="0"/>
              </a:rPr>
              <a:t>DB</a:t>
            </a:r>
            <a:r>
              <a:rPr lang="ja-JP" altLang="en-US" dirty="0">
                <a:latin typeface="Calibri" charset="0"/>
                <a:ea typeface="ＭＳ Ｐゴシック" charset="0"/>
              </a:rPr>
              <a:t>の分類を選ぶことで、絞り込みを行うことができる。カテゴリの左のプラスマークを押すことで、さらに詳細な分類が現れる。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・中央は</a:t>
            </a:r>
            <a:r>
              <a:rPr lang="en-US" altLang="ja-JP" dirty="0">
                <a:latin typeface="Calibri" charset="0"/>
                <a:ea typeface="ＭＳ Ｐゴシック" charset="0"/>
              </a:rPr>
              <a:t>DB</a:t>
            </a:r>
            <a:r>
              <a:rPr lang="ja-JP" altLang="en-US" dirty="0">
                <a:latin typeface="Calibri" charset="0"/>
                <a:ea typeface="ＭＳ Ｐゴシック" charset="0"/>
              </a:rPr>
              <a:t>一覧の表示場所。検索や絞り込みを行うことで該当する</a:t>
            </a:r>
            <a:r>
              <a:rPr lang="en-US" altLang="ja-JP" dirty="0">
                <a:latin typeface="Calibri" charset="0"/>
                <a:ea typeface="ＭＳ Ｐゴシック" charset="0"/>
              </a:rPr>
              <a:t>DB</a:t>
            </a:r>
            <a:r>
              <a:rPr lang="ja-JP" altLang="en-US" dirty="0">
                <a:latin typeface="Calibri" charset="0"/>
                <a:ea typeface="ＭＳ Ｐゴシック" charset="0"/>
              </a:rPr>
              <a:t>が表示されるが、デフォルトではすべての</a:t>
            </a:r>
            <a:r>
              <a:rPr lang="en-US" altLang="ja-JP" dirty="0">
                <a:latin typeface="Calibri" charset="0"/>
                <a:ea typeface="ＭＳ Ｐゴシック" charset="0"/>
              </a:rPr>
              <a:t>DB</a:t>
            </a:r>
            <a:r>
              <a:rPr lang="ja-JP" altLang="en-US" dirty="0">
                <a:latin typeface="Calibri" charset="0"/>
                <a:ea typeface="ＭＳ Ｐゴシック" charset="0"/>
              </a:rPr>
              <a:t>が新着順に並んでいる。</a:t>
            </a:r>
            <a:r>
              <a:rPr lang="en-US" altLang="ja-JP" dirty="0">
                <a:latin typeface="Calibri" charset="0"/>
                <a:ea typeface="ＭＳ Ｐゴシック" charset="0"/>
              </a:rPr>
              <a:t>DB</a:t>
            </a:r>
            <a:r>
              <a:rPr lang="ja-JP" altLang="en-US" dirty="0">
                <a:latin typeface="Calibri" charset="0"/>
                <a:ea typeface="ＭＳ Ｐゴシック" charset="0"/>
              </a:rPr>
              <a:t>情報の一部が表示された状態。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・右側は、メニューや新着情報を掲載している。</a:t>
            </a:r>
            <a:endParaRPr lang="en-US" altLang="ja-JP" dirty="0">
              <a:latin typeface="Calibri" charset="0"/>
              <a:ea typeface="ＭＳ Ｐゴシック" charset="0"/>
            </a:endParaRPr>
          </a:p>
          <a:p>
            <a:pPr defTabSz="389560">
              <a:spcBef>
                <a:spcPct val="0"/>
              </a:spcBef>
              <a:defRPr/>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・まず左側の分類からウィルスを選んでみる。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endParaRPr lang="ja-JP" altLang="en-US" dirty="0">
              <a:latin typeface="Calibri" charset="0"/>
              <a:ea typeface="ＭＳ Ｐゴシック" charset="0"/>
            </a:endParaRPr>
          </a:p>
        </p:txBody>
      </p:sp>
    </p:spTree>
    <p:extLst>
      <p:ext uri="{BB962C8B-B14F-4D97-AF65-F5344CB8AC3E}">
        <p14:creationId xmlns:p14="http://schemas.microsoft.com/office/powerpoint/2010/main" val="395033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・すべての</a:t>
            </a:r>
            <a:r>
              <a:rPr lang="en-US" altLang="ja-JP" dirty="0">
                <a:latin typeface="Calibri" charset="0"/>
                <a:ea typeface="ＭＳ Ｐゴシック" charset="0"/>
              </a:rPr>
              <a:t>DB</a:t>
            </a:r>
            <a:r>
              <a:rPr lang="ja-JP" altLang="en-US" dirty="0">
                <a:latin typeface="Calibri" charset="0"/>
                <a:ea typeface="ＭＳ Ｐゴシック" charset="0"/>
              </a:rPr>
              <a:t>からウィルスに関する</a:t>
            </a:r>
            <a:r>
              <a:rPr lang="en-US" altLang="ja-JP" dirty="0">
                <a:latin typeface="Calibri" charset="0"/>
                <a:ea typeface="ＭＳ Ｐゴシック" charset="0"/>
              </a:rPr>
              <a:t>DB</a:t>
            </a:r>
            <a:r>
              <a:rPr lang="ja-JP" altLang="en-US" dirty="0">
                <a:latin typeface="Calibri" charset="0"/>
                <a:ea typeface="ＭＳ Ｐゴシック" charset="0"/>
              </a:rPr>
              <a:t>が</a:t>
            </a:r>
            <a:r>
              <a:rPr lang="en-US" altLang="ja-JP" dirty="0">
                <a:latin typeface="Calibri" charset="0"/>
                <a:ea typeface="ＭＳ Ｐゴシック" charset="0"/>
              </a:rPr>
              <a:t>51</a:t>
            </a:r>
            <a:r>
              <a:rPr lang="ja-JP" altLang="en-US" dirty="0">
                <a:latin typeface="Calibri" charset="0"/>
                <a:ea typeface="ＭＳ Ｐゴシック" charset="0"/>
              </a:rPr>
              <a:t>件に絞り込まれた状態になり、選んだ分類は赤字に変わる。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・分類には、生物種やカテゴリなどいくつかの観点が存在するので、いくつも選ぶことで、条件をアンドで重ねて絞り込んでいくことができる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・元に戻すときは一番上のリセットを行う。表示されている条件の</a:t>
            </a:r>
            <a:r>
              <a:rPr lang="en-US" altLang="ja-JP" dirty="0">
                <a:latin typeface="Calibri" charset="0"/>
                <a:ea typeface="ＭＳ Ｐゴシック" charset="0"/>
              </a:rPr>
              <a:t>×</a:t>
            </a:r>
            <a:r>
              <a:rPr lang="ja-JP" altLang="en-US" dirty="0">
                <a:latin typeface="Calibri" charset="0"/>
                <a:ea typeface="ＭＳ Ｐゴシック" charset="0"/>
              </a:rPr>
              <a:t>をクリックすれば、その条件だけ削除することもできる。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・いったん条件をリセットしたあとで、今度は検索ボックスに「腫瘍」と入力して検索ボタンを押すと、こういった画面なる。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・こうして検索を行うと、</a:t>
            </a:r>
            <a:r>
              <a:rPr lang="en-US" altLang="ja-JP" dirty="0">
                <a:latin typeface="Calibri" charset="0"/>
                <a:ea typeface="ＭＳ Ｐゴシック" charset="0"/>
              </a:rPr>
              <a:t>DB</a:t>
            </a:r>
            <a:r>
              <a:rPr lang="ja-JP" altLang="en-US" dirty="0">
                <a:latin typeface="Calibri" charset="0"/>
                <a:ea typeface="ＭＳ Ｐゴシック" charset="0"/>
              </a:rPr>
              <a:t>情報のどこかに「腫瘍」という言葉が入っている</a:t>
            </a:r>
            <a:r>
              <a:rPr lang="en-US" altLang="ja-JP" dirty="0">
                <a:latin typeface="Calibri" charset="0"/>
                <a:ea typeface="ＭＳ Ｐゴシック" charset="0"/>
              </a:rPr>
              <a:t>DB</a:t>
            </a:r>
            <a:r>
              <a:rPr lang="ja-JP" altLang="en-US" dirty="0">
                <a:latin typeface="Calibri" charset="0"/>
                <a:ea typeface="ＭＳ Ｐゴシック" charset="0"/>
              </a:rPr>
              <a:t>が</a:t>
            </a:r>
            <a:r>
              <a:rPr lang="en-US" altLang="ja-JP" dirty="0">
                <a:latin typeface="Calibri" charset="0"/>
                <a:ea typeface="ＭＳ Ｐゴシック" charset="0"/>
              </a:rPr>
              <a:t>17</a:t>
            </a:r>
            <a:r>
              <a:rPr lang="ja-JP" altLang="en-US" dirty="0">
                <a:latin typeface="Calibri" charset="0"/>
                <a:ea typeface="ＭＳ Ｐゴシック" charset="0"/>
              </a:rPr>
              <a:t>件出てくる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・ここから、</a:t>
            </a:r>
            <a:r>
              <a:rPr lang="en-US" altLang="ja-JP" dirty="0">
                <a:latin typeface="Calibri" charset="0"/>
                <a:ea typeface="ＭＳ Ｐゴシック" charset="0"/>
              </a:rPr>
              <a:t>P-DIRECT</a:t>
            </a:r>
            <a:r>
              <a:rPr lang="ja-JP" altLang="en-US" dirty="0">
                <a:latin typeface="Calibri" charset="0"/>
                <a:ea typeface="ＭＳ Ｐゴシック" charset="0"/>
              </a:rPr>
              <a:t>というプロジェクトを例にとって説明していく</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p:txBody>
      </p:sp>
    </p:spTree>
    <p:extLst>
      <p:ext uri="{BB962C8B-B14F-4D97-AF65-F5344CB8AC3E}">
        <p14:creationId xmlns:p14="http://schemas.microsoft.com/office/powerpoint/2010/main" val="3689444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・いまスライドの上に出ているのが、先ほどの検索結果を拡大したもの。</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・これは文科省次世代がん研究シーズ戦略的育成プログラムで行った、ヒト試料についての全エクソンシークエンスなどのデータを掲載したサイト。</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・サムネイルや</a:t>
            </a:r>
            <a:r>
              <a:rPr lang="en-US" altLang="ja-JP" dirty="0">
                <a:latin typeface="Calibri" charset="0"/>
                <a:ea typeface="ＭＳ Ｐゴシック" charset="0"/>
              </a:rPr>
              <a:t>DB</a:t>
            </a:r>
            <a:r>
              <a:rPr lang="ja-JP" altLang="en-US" dirty="0">
                <a:latin typeface="Calibri" charset="0"/>
                <a:ea typeface="ＭＳ Ｐゴシック" charset="0"/>
              </a:rPr>
              <a:t>名称をクリックすると、オリジナルサイトに飛んで、そのまま利用することが可能。</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・また、説明の末尾の「詳細へ」をクリックすると、</a:t>
            </a:r>
            <a:r>
              <a:rPr lang="en-US" altLang="ja-JP" dirty="0">
                <a:latin typeface="Calibri" charset="0"/>
                <a:ea typeface="ＭＳ Ｐゴシック" charset="0"/>
              </a:rPr>
              <a:t>NBDC</a:t>
            </a:r>
            <a:r>
              <a:rPr lang="ja-JP" altLang="en-US" dirty="0">
                <a:latin typeface="Calibri" charset="0"/>
                <a:ea typeface="ＭＳ Ｐゴシック" charset="0"/>
              </a:rPr>
              <a:t>で整えた、カタログ掲載のすべての記載項目を見ることができる。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・どういった</a:t>
            </a:r>
            <a:r>
              <a:rPr lang="en-US" altLang="ja-JP" dirty="0">
                <a:latin typeface="Calibri" charset="0"/>
                <a:ea typeface="ＭＳ Ｐゴシック" charset="0"/>
              </a:rPr>
              <a:t>DB</a:t>
            </a:r>
            <a:r>
              <a:rPr lang="ja-JP" altLang="en-US" dirty="0">
                <a:latin typeface="Calibri" charset="0"/>
                <a:ea typeface="ＭＳ Ｐゴシック" charset="0"/>
              </a:rPr>
              <a:t>かということを大まかに把握するためには、オリジナルのサイトを見るよりも、こちらを見てもらった方が分かりやすいと思われる。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p:txBody>
      </p:sp>
    </p:spTree>
    <p:extLst>
      <p:ext uri="{BB962C8B-B14F-4D97-AF65-F5344CB8AC3E}">
        <p14:creationId xmlns:p14="http://schemas.microsoft.com/office/powerpoint/2010/main" val="3925218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・カタログの掲載内容はこちらのページ。</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・説明文については、</a:t>
            </a:r>
            <a:r>
              <a:rPr lang="en-US" altLang="ja-JP" dirty="0">
                <a:latin typeface="Calibri" charset="0"/>
                <a:ea typeface="ＭＳ Ｐゴシック" charset="0"/>
              </a:rPr>
              <a:t>DB</a:t>
            </a:r>
            <a:r>
              <a:rPr lang="ja-JP" altLang="en-US" dirty="0">
                <a:latin typeface="Calibri" charset="0"/>
                <a:ea typeface="ＭＳ Ｐゴシック" charset="0"/>
              </a:rPr>
              <a:t>の内容を見ながら、</a:t>
            </a:r>
            <a:r>
              <a:rPr lang="en-US" altLang="ja-JP" dirty="0">
                <a:latin typeface="Calibri" charset="0"/>
                <a:ea typeface="ＭＳ Ｐゴシック" charset="0"/>
              </a:rPr>
              <a:t>NBDC</a:t>
            </a:r>
            <a:r>
              <a:rPr lang="ja-JP" altLang="en-US" dirty="0">
                <a:latin typeface="Calibri" charset="0"/>
                <a:ea typeface="ＭＳ Ｐゴシック" charset="0"/>
              </a:rPr>
              <a:t>で新たに書き起こしている。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・データの一括ダウンロードが可能な場合、その場所へのリンク。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・画面では切れているが、</a:t>
            </a:r>
            <a:r>
              <a:rPr lang="ja-JP" altLang="en-US" b="1" dirty="0">
                <a:solidFill>
                  <a:srgbClr val="FF0000"/>
                </a:solidFill>
                <a:latin typeface="Calibri" charset="0"/>
                <a:ea typeface="ＭＳ Ｐゴシック" charset="0"/>
              </a:rPr>
              <a:t>類似の</a:t>
            </a:r>
            <a:r>
              <a:rPr lang="en-US" altLang="ja-JP" b="1" dirty="0">
                <a:solidFill>
                  <a:srgbClr val="FF0000"/>
                </a:solidFill>
                <a:latin typeface="Calibri" charset="0"/>
                <a:ea typeface="ＭＳ Ｐゴシック" charset="0"/>
              </a:rPr>
              <a:t>DB</a:t>
            </a:r>
            <a:r>
              <a:rPr lang="ja-JP" altLang="en-US" b="1" dirty="0">
                <a:solidFill>
                  <a:srgbClr val="FF0000"/>
                </a:solidFill>
                <a:latin typeface="Calibri" charset="0"/>
                <a:ea typeface="ＭＳ Ｐゴシック" charset="0"/>
              </a:rPr>
              <a:t>のサジェスト</a:t>
            </a:r>
            <a:r>
              <a:rPr lang="ja-JP" altLang="en-US" dirty="0">
                <a:latin typeface="Calibri" charset="0"/>
                <a:ea typeface="ＭＳ Ｐゴシック" charset="0"/>
              </a:rPr>
              <a:t>も。</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・このページに記載されている内容を対象として、先ほどのキーワード検索が実施されている。</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p>
        </p:txBody>
      </p:sp>
    </p:spTree>
    <p:extLst>
      <p:ext uri="{BB962C8B-B14F-4D97-AF65-F5344CB8AC3E}">
        <p14:creationId xmlns:p14="http://schemas.microsoft.com/office/powerpoint/2010/main" val="263281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246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資料置き場への案内</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・新しいタブ又はウィンドウを開く</a:t>
            </a:r>
            <a:endParaRPr lang="en-US" altLang="ja-JP" dirty="0">
              <a:latin typeface="Calibri" charset="0"/>
              <a:ea typeface="ＭＳ Ｐゴシック" charset="0"/>
            </a:endParaRPr>
          </a:p>
          <a:p>
            <a:pPr>
              <a:spcBef>
                <a:spcPct val="0"/>
              </a:spcBef>
            </a:pPr>
            <a:r>
              <a:rPr lang="ja-JP" altLang="en-US">
                <a:latin typeface="Calibri" charset="0"/>
                <a:ea typeface="ＭＳ Ｐゴシック" charset="0"/>
              </a:rPr>
              <a:t>・</a:t>
            </a:r>
            <a:r>
              <a:rPr lang="en-US" altLang="ja-JP" dirty="0">
                <a:latin typeface="Calibri" charset="0"/>
                <a:ea typeface="ＭＳ Ｐゴシック" charset="0"/>
              </a:rPr>
              <a:t>AJACS</a:t>
            </a:r>
            <a:r>
              <a:rPr lang="ja-JP" altLang="en-US">
                <a:latin typeface="Calibri" charset="0"/>
                <a:ea typeface="ＭＳ Ｐゴシック" charset="0"/>
              </a:rPr>
              <a:t>町田ページ</a:t>
            </a:r>
            <a:r>
              <a:rPr lang="ja-JP" altLang="en-US" dirty="0">
                <a:latin typeface="Calibri" charset="0"/>
                <a:ea typeface="ＭＳ Ｐゴシック" charset="0"/>
              </a:rPr>
              <a:t>（講習会の参加申込を行っていただいたページ</a:t>
            </a:r>
            <a:r>
              <a:rPr lang="ja-JP" altLang="en-US">
                <a:latin typeface="Calibri" charset="0"/>
                <a:ea typeface="ＭＳ Ｐゴシック" charset="0"/>
              </a:rPr>
              <a:t>）</a:t>
            </a:r>
            <a:r>
              <a:rPr lang="en-US" altLang="ja-JP" dirty="0">
                <a:latin typeface="Calibri" charset="0"/>
                <a:ea typeface="ＭＳ Ｐゴシック" charset="0"/>
              </a:rPr>
              <a:t>→</a:t>
            </a:r>
            <a:r>
              <a:rPr lang="en-US" altLang="ja-JP" dirty="0" err="1">
                <a:latin typeface="Calibri" charset="0"/>
                <a:ea typeface="ＭＳ Ｐゴシック" charset="0"/>
              </a:rPr>
              <a:t>github</a:t>
            </a:r>
            <a:r>
              <a:rPr lang="ja-JP" altLang="en-US">
                <a:latin typeface="Calibri" charset="0"/>
                <a:ea typeface="ＭＳ Ｐゴシック" charset="0"/>
              </a:rPr>
              <a:t>へ</a:t>
            </a:r>
            <a:endParaRPr lang="ja-JP" altLang="en-US" dirty="0">
              <a:latin typeface="Calibri" charset="0"/>
              <a:ea typeface="ＭＳ Ｐゴシック" charset="0"/>
            </a:endParaRPr>
          </a:p>
        </p:txBody>
      </p:sp>
    </p:spTree>
    <p:extLst>
      <p:ext uri="{BB962C8B-B14F-4D97-AF65-F5344CB8AC3E}">
        <p14:creationId xmlns:p14="http://schemas.microsoft.com/office/powerpoint/2010/main" val="1053368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・他の使い方として、カタログの記載内容をダウンロードすることが可能。</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・データベースの中身に興味がある方にはあまり関係ないかもしれないが、カタログのデータを組み込んで何か新しいサービスを作ろうという方にとっては有益かもしれない。</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・こちらは、先ほど説明した</a:t>
            </a:r>
            <a:r>
              <a:rPr lang="en-US" altLang="ja-JP" dirty="0">
                <a:latin typeface="Calibri" charset="0"/>
                <a:ea typeface="ＭＳ Ｐゴシック" charset="0"/>
              </a:rPr>
              <a:t>CC</a:t>
            </a:r>
            <a:r>
              <a:rPr lang="ja-JP" altLang="en-US" dirty="0">
                <a:latin typeface="Calibri" charset="0"/>
                <a:ea typeface="ＭＳ Ｐゴシック" charset="0"/>
              </a:rPr>
              <a:t>ゼロで公開しているので、制限無くどのような使い方をしていただいても問題ない</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endParaRPr lang="en-US" altLang="ja-JP" dirty="0">
              <a:latin typeface="Calibri" charset="0"/>
              <a:ea typeface="ＭＳ Ｐゴシック" charset="0"/>
            </a:endParaRPr>
          </a:p>
        </p:txBody>
      </p:sp>
    </p:spTree>
    <p:extLst>
      <p:ext uri="{BB962C8B-B14F-4D97-AF65-F5344CB8AC3E}">
        <p14:creationId xmlns:p14="http://schemas.microsoft.com/office/powerpoint/2010/main" val="806514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ヒト　遺伝的多様性　</a:t>
            </a:r>
            <a:r>
              <a:rPr kumimoji="1" lang="en-US" altLang="ja-JP" dirty="0"/>
              <a:t>66</a:t>
            </a:r>
            <a:r>
              <a:rPr kumimoji="1" lang="ja-JP" altLang="en-US" dirty="0"/>
              <a:t>件</a:t>
            </a:r>
            <a:endParaRPr kumimoji="1" lang="en-US" altLang="ja-JP" dirty="0"/>
          </a:p>
          <a:p>
            <a:r>
              <a:rPr kumimoji="1" lang="ja-JP" altLang="en-US" dirty="0"/>
              <a:t>＋日本　</a:t>
            </a:r>
            <a:r>
              <a:rPr kumimoji="1" lang="en-US" altLang="ja-JP" dirty="0"/>
              <a:t>41</a:t>
            </a:r>
            <a:r>
              <a:rPr kumimoji="1" lang="ja-JP" altLang="en-US" dirty="0"/>
              <a:t>件</a:t>
            </a:r>
            <a:endParaRPr kumimoji="1" lang="en-US" altLang="ja-JP" dirty="0"/>
          </a:p>
          <a:p>
            <a:r>
              <a:rPr kumimoji="1" lang="ja-JP" altLang="en-US" dirty="0"/>
              <a:t>＋稼働中</a:t>
            </a:r>
            <a:r>
              <a:rPr kumimoji="1" lang="ja-JP" altLang="en-US"/>
              <a:t>　</a:t>
            </a:r>
            <a:r>
              <a:rPr kumimoji="1" lang="en-US" altLang="ja-JP" dirty="0"/>
              <a:t>36</a:t>
            </a:r>
            <a:r>
              <a:rPr kumimoji="1" lang="ja-JP" altLang="en-US"/>
              <a:t>件</a:t>
            </a:r>
            <a:endParaRPr kumimoji="1" lang="en-US" altLang="ja-JP" dirty="0"/>
          </a:p>
          <a:p>
            <a:endParaRPr kumimoji="1" lang="en-US" altLang="ja-JP" dirty="0"/>
          </a:p>
        </p:txBody>
      </p:sp>
    </p:spTree>
    <p:extLst>
      <p:ext uri="{BB962C8B-B14F-4D97-AF65-F5344CB8AC3E}">
        <p14:creationId xmlns:p14="http://schemas.microsoft.com/office/powerpoint/2010/main" val="3769773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pPr defTabSz="389560">
              <a:defRPr/>
            </a:pPr>
            <a:r>
              <a:rPr kumimoji="1" lang="ja-JP" altLang="en-US" dirty="0"/>
              <a:t>・次に左側の分類を下の方まで見ていくと、</a:t>
            </a:r>
            <a:r>
              <a:rPr kumimoji="1" lang="en-US" altLang="ja-JP" dirty="0"/>
              <a:t>DB</a:t>
            </a:r>
            <a:r>
              <a:rPr kumimoji="1" lang="ja-JP" altLang="en-US" dirty="0"/>
              <a:t>作成機関の「地域」といった項目もあると思うので、「日本」を選べば</a:t>
            </a:r>
            <a:r>
              <a:rPr kumimoji="1" lang="en-US" altLang="ja-JP" dirty="0"/>
              <a:t>DB</a:t>
            </a:r>
            <a:r>
              <a:rPr kumimoji="1" lang="ja-JP" altLang="en-US" dirty="0"/>
              <a:t>の数が変わってくるはず。（実習</a:t>
            </a:r>
            <a:r>
              <a:rPr kumimoji="1" lang="en-US" altLang="ja-JP" dirty="0"/>
              <a:t>2</a:t>
            </a:r>
            <a:r>
              <a:rPr kumimoji="1" lang="ja-JP" altLang="en-US" dirty="0"/>
              <a:t>）</a:t>
            </a:r>
            <a:endParaRPr kumimoji="1" lang="en-US" altLang="ja-JP" dirty="0"/>
          </a:p>
          <a:p>
            <a:pPr defTabSz="389560">
              <a:defRPr/>
            </a:pPr>
            <a:r>
              <a:rPr kumimoji="1" lang="ja-JP" altLang="en-US" dirty="0"/>
              <a:t>→クリック</a:t>
            </a:r>
            <a:endParaRPr kumimoji="1" lang="en-US" altLang="ja-JP" dirty="0"/>
          </a:p>
          <a:p>
            <a:pPr defTabSz="389560">
              <a:defRPr/>
            </a:pPr>
            <a:r>
              <a:rPr kumimoji="1" lang="ja-JP" altLang="en-US" dirty="0"/>
              <a:t>・また、分類には</a:t>
            </a:r>
            <a:r>
              <a:rPr kumimoji="1" lang="en-US" altLang="ja-JP" dirty="0"/>
              <a:t>DB</a:t>
            </a:r>
            <a:r>
              <a:rPr kumimoji="1" lang="ja-JP" altLang="en-US" dirty="0"/>
              <a:t>を利用する際に非常に大きな問題となる「稼働状況」に関する項目も存在する。せっかく自分の興味にあった</a:t>
            </a:r>
            <a:r>
              <a:rPr kumimoji="1" lang="en-US" altLang="ja-JP" dirty="0"/>
              <a:t>DB</a:t>
            </a:r>
            <a:r>
              <a:rPr kumimoji="1" lang="ja-JP" altLang="en-US" dirty="0"/>
              <a:t>を見つけたとしても、長期にわたり更新が止まってしまっていると、あまり使えないかもしれない。</a:t>
            </a:r>
            <a:endParaRPr kumimoji="1" lang="en-US" altLang="ja-JP" dirty="0"/>
          </a:p>
          <a:p>
            <a:pPr defTabSz="389560">
              <a:defRPr/>
            </a:pPr>
            <a:r>
              <a:rPr kumimoji="1" lang="ja-JP" altLang="en-US" dirty="0"/>
              <a:t>・「地域」まで絞り込んでいると、</a:t>
            </a:r>
            <a:r>
              <a:rPr kumimoji="1" lang="en-US" altLang="ja-JP" dirty="0"/>
              <a:t>DB</a:t>
            </a:r>
            <a:r>
              <a:rPr kumimoji="1" lang="ja-JP" altLang="en-US" dirty="0"/>
              <a:t>のリストの中に「休止中」や「運用終了」といった文字が、サムネイルに入っているものがある。</a:t>
            </a:r>
            <a:endParaRPr kumimoji="1" lang="en-US" altLang="ja-JP" dirty="0"/>
          </a:p>
          <a:p>
            <a:pPr defTabSz="389560">
              <a:defRPr/>
            </a:pPr>
            <a:r>
              <a:rPr kumimoji="1" lang="ja-JP" altLang="en-US" dirty="0"/>
              <a:t>・</a:t>
            </a:r>
            <a:r>
              <a:rPr kumimoji="1" lang="en-US" altLang="ja-JP" dirty="0"/>
              <a:t>DB</a:t>
            </a:r>
            <a:r>
              <a:rPr kumimoji="1" lang="ja-JP" altLang="en-US" dirty="0"/>
              <a:t>が稼働しているかについては、毎日チェックをして、更新がどのくらい止まっているかといった情報を掲載している。</a:t>
            </a:r>
            <a:endParaRPr kumimoji="1" lang="en-US" altLang="ja-JP" dirty="0"/>
          </a:p>
          <a:p>
            <a:pPr defTabSz="389560">
              <a:defRPr/>
            </a:pPr>
            <a:r>
              <a:rPr kumimoji="1" lang="ja-JP" altLang="en-US" dirty="0"/>
              <a:t>・「稼働中」をクリックすることで、現在稼働している</a:t>
            </a:r>
            <a:r>
              <a:rPr kumimoji="1" lang="en-US" altLang="ja-JP" dirty="0"/>
              <a:t>DB23</a:t>
            </a:r>
            <a:r>
              <a:rPr kumimoji="1" lang="ja-JP" altLang="en-US" dirty="0"/>
              <a:t>件だけを表示することができる。（実習</a:t>
            </a:r>
            <a:r>
              <a:rPr kumimoji="1" lang="en-US" altLang="ja-JP" dirty="0"/>
              <a:t>3</a:t>
            </a:r>
            <a:r>
              <a:rPr kumimoji="1" lang="ja-JP" altLang="en-US" dirty="0"/>
              <a:t>）</a:t>
            </a:r>
            <a:endParaRPr kumimoji="1" lang="en-US" altLang="ja-JP" dirty="0"/>
          </a:p>
          <a:p>
            <a:pPr defTabSz="389560">
              <a:defRPr/>
            </a:pPr>
            <a:r>
              <a:rPr kumimoji="1" lang="ja-JP" altLang="en-US" dirty="0"/>
              <a:t>→クリック</a:t>
            </a:r>
            <a:endParaRPr kumimoji="1" lang="en-US" altLang="ja-JP" dirty="0"/>
          </a:p>
          <a:p>
            <a:pPr defTabSz="389560">
              <a:defRPr/>
            </a:pPr>
            <a:r>
              <a:rPr kumimoji="1" lang="ja-JP" altLang="en-US" dirty="0"/>
              <a:t>・以上がカタログの紹介。</a:t>
            </a:r>
            <a:endParaRPr kumimoji="1" lang="en-US" altLang="ja-JP" dirty="0"/>
          </a:p>
          <a:p>
            <a:r>
              <a:rPr kumimoji="1" lang="ja-JP" altLang="en-US" dirty="0"/>
              <a:t>・国内だけでも数多くの</a:t>
            </a:r>
            <a:r>
              <a:rPr kumimoji="1" lang="en-US" altLang="ja-JP" dirty="0"/>
              <a:t>DB</a:t>
            </a:r>
            <a:r>
              <a:rPr kumimoji="1" lang="ja-JP" altLang="en-US" dirty="0"/>
              <a:t>が存在するので、自分の興味がある分野について活用してもらえるとありがたい。</a:t>
            </a:r>
            <a:endParaRPr kumimoji="1" lang="en-US" altLang="ja-JP" dirty="0"/>
          </a:p>
          <a:p>
            <a:pPr defTabSz="389560">
              <a:defRPr/>
            </a:pPr>
            <a:r>
              <a:rPr kumimoji="1" lang="ja-JP" altLang="en-US" dirty="0"/>
              <a:t>→クリック</a:t>
            </a:r>
            <a:endParaRPr kumimoji="1" lang="en-US" altLang="ja-JP" dirty="0"/>
          </a:p>
          <a:p>
            <a:r>
              <a:rPr kumimoji="1" lang="ja-JP" altLang="en-US" dirty="0"/>
              <a:t>・カタログのダウンロードについては、おまけなので、あとで興味がある人はやってみて欲しい。</a:t>
            </a:r>
            <a:endParaRPr kumimoji="1" lang="en-US" altLang="ja-JP" dirty="0"/>
          </a:p>
          <a:p>
            <a:pPr defTabSz="389560">
              <a:defRPr/>
            </a:pPr>
            <a:r>
              <a:rPr kumimoji="1" lang="ja-JP" altLang="en-US" dirty="0"/>
              <a:t>（しばらく自由な</a:t>
            </a:r>
            <a:r>
              <a:rPr kumimoji="1" lang="en-US" altLang="ja-JP" dirty="0"/>
              <a:t>KW</a:t>
            </a:r>
            <a:r>
              <a:rPr kumimoji="1" lang="ja-JP" altLang="en-US" dirty="0"/>
              <a:t>で検索する時間を取る？ココまでの目安が</a:t>
            </a:r>
            <a:r>
              <a:rPr kumimoji="1" lang="en-US" altLang="ja-JP" dirty="0"/>
              <a:t>30</a:t>
            </a:r>
            <a:r>
              <a:rPr kumimoji="1" lang="ja-JP" altLang="en-US" dirty="0"/>
              <a:t>分）</a:t>
            </a:r>
            <a:endParaRPr kumimoji="1" lang="en-US" altLang="ja-JP" dirty="0"/>
          </a:p>
          <a:p>
            <a:r>
              <a:rPr kumimoji="1" lang="ja-JP" altLang="en-US"/>
              <a:t>→クリック</a:t>
            </a:r>
            <a:endParaRPr kumimoji="1" lang="en-US" altLang="ja-JP" dirty="0"/>
          </a:p>
        </p:txBody>
      </p:sp>
    </p:spTree>
    <p:extLst>
      <p:ext uri="{BB962C8B-B14F-4D97-AF65-F5344CB8AC3E}">
        <p14:creationId xmlns:p14="http://schemas.microsoft.com/office/powerpoint/2010/main" val="1281708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・次は主なサービスの</a:t>
            </a:r>
            <a:r>
              <a:rPr kumimoji="1" lang="en-US" altLang="ja-JP" dirty="0"/>
              <a:t>2</a:t>
            </a:r>
            <a:r>
              <a:rPr kumimoji="1" lang="ja-JP" altLang="en-US" dirty="0"/>
              <a:t>つめ</a:t>
            </a:r>
            <a:endParaRPr kumimoji="1" lang="en-US" altLang="ja-JP" dirty="0"/>
          </a:p>
          <a:p>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205168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DB</a:t>
            </a:r>
            <a:r>
              <a:rPr kumimoji="1" lang="ja-JP" altLang="en-US" dirty="0"/>
              <a:t>の一括検索について説明する</a:t>
            </a:r>
            <a:endParaRPr kumimoji="1" lang="en-US" altLang="ja-JP" dirty="0"/>
          </a:p>
        </p:txBody>
      </p:sp>
    </p:spTree>
    <p:extLst>
      <p:ext uri="{BB962C8B-B14F-4D97-AF65-F5344CB8AC3E}">
        <p14:creationId xmlns:p14="http://schemas.microsoft.com/office/powerpoint/2010/main" val="2644785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・検索対象になっているの</a:t>
            </a:r>
            <a:r>
              <a:rPr kumimoji="1" lang="ja-JP" altLang="en-US"/>
              <a:t>は、</a:t>
            </a:r>
            <a:r>
              <a:rPr kumimoji="1" lang="en-US" altLang="ja-JP" dirty="0"/>
              <a:t>2018/12/10</a:t>
            </a:r>
            <a:r>
              <a:rPr kumimoji="1" lang="ja-JP" altLang="en-US"/>
              <a:t>現在</a:t>
            </a:r>
            <a:r>
              <a:rPr kumimoji="1" lang="en-US" altLang="ja-JP" dirty="0"/>
              <a:t>652</a:t>
            </a:r>
            <a:r>
              <a:rPr kumimoji="1" lang="ja-JP" altLang="en-US"/>
              <a:t>件の</a:t>
            </a:r>
            <a:r>
              <a:rPr kumimoji="1" lang="en-US" altLang="ja-JP" dirty="0"/>
              <a:t>DB</a:t>
            </a:r>
            <a:r>
              <a:rPr kumimoji="1" lang="ja-JP" altLang="en-US" dirty="0" err="1"/>
              <a:t>。</a:t>
            </a:r>
            <a:endParaRPr kumimoji="1" lang="en-US" altLang="ja-JP" dirty="0"/>
          </a:p>
          <a:p>
            <a:r>
              <a:rPr kumimoji="1" lang="ja-JP" altLang="en-US" dirty="0"/>
              <a:t>・日本の</a:t>
            </a:r>
            <a:r>
              <a:rPr kumimoji="1" lang="en-US" altLang="ja-JP" dirty="0"/>
              <a:t>DB</a:t>
            </a:r>
            <a:r>
              <a:rPr kumimoji="1" lang="ja-JP" altLang="en-US" dirty="0"/>
              <a:t>中心だが、メジャーな海外の</a:t>
            </a:r>
            <a:r>
              <a:rPr kumimoji="1" lang="en-US" altLang="ja-JP" dirty="0"/>
              <a:t>DB</a:t>
            </a:r>
            <a:r>
              <a:rPr kumimoji="1" lang="ja-JP" altLang="en-US" dirty="0"/>
              <a:t>も入っており、文献や特許情報など多様な</a:t>
            </a:r>
            <a:r>
              <a:rPr kumimoji="1" lang="en-US" altLang="ja-JP" dirty="0"/>
              <a:t>DB</a:t>
            </a:r>
            <a:r>
              <a:rPr kumimoji="1" lang="ja-JP" altLang="en-US" dirty="0"/>
              <a:t>のエントリを一括検索。遺伝子等の分子</a:t>
            </a:r>
            <a:r>
              <a:rPr kumimoji="1" lang="en-US" altLang="ja-JP" dirty="0"/>
              <a:t>DB</a:t>
            </a:r>
            <a:r>
              <a:rPr kumimoji="1" lang="ja-JP" altLang="en-US" dirty="0"/>
              <a:t>についても、エントリに関する説明等の文字部分を対象に検索を行う。</a:t>
            </a:r>
            <a:endParaRPr kumimoji="1" lang="en-US" altLang="ja-JP" dirty="0"/>
          </a:p>
          <a:p>
            <a:r>
              <a:rPr kumimoji="1" lang="ja-JP" altLang="en-US" dirty="0"/>
              <a:t>・もう一つの特徴として、検索キーワードを日英相互翻訳して、一括検索を行っている。この翻訳に京都大学・金子周司（かねこ・しゅうじ）先生が作成したライフサイエンス辞書を用いている。なので、日本語で入力しても、英語の文献を検索することが可能。</a:t>
            </a:r>
            <a:endParaRPr kumimoji="1" lang="en-US" altLang="ja-JP" dirty="0"/>
          </a:p>
          <a:p>
            <a:r>
              <a:rPr kumimoji="1" lang="ja-JP" altLang="en-US" dirty="0"/>
              <a:t>・その他、一般の検索エンジンにあるような絞り込み機能や類似キーワードの表示といった機能もある。</a:t>
            </a:r>
            <a:endParaRPr kumimoji="1" lang="en-US" altLang="ja-JP" dirty="0"/>
          </a:p>
          <a:p>
            <a:r>
              <a:rPr kumimoji="1" lang="ja-JP" altLang="en-US" dirty="0"/>
              <a:t>→クリック</a:t>
            </a:r>
            <a:endParaRPr kumimoji="1" lang="en-US" altLang="ja-JP" dirty="0"/>
          </a:p>
        </p:txBody>
      </p:sp>
    </p:spTree>
    <p:extLst>
      <p:ext uri="{BB962C8B-B14F-4D97-AF65-F5344CB8AC3E}">
        <p14:creationId xmlns:p14="http://schemas.microsoft.com/office/powerpoint/2010/main" val="70635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4875" y="741363"/>
            <a:ext cx="4937125" cy="3702050"/>
          </a:xfrm>
        </p:spPr>
      </p:sp>
      <p:sp>
        <p:nvSpPr>
          <p:cNvPr id="3" name="ノート プレースホルダー 2"/>
          <p:cNvSpPr>
            <a:spLocks noGrp="1"/>
          </p:cNvSpPr>
          <p:nvPr>
            <p:ph type="body" idx="1"/>
          </p:nvPr>
        </p:nvSpPr>
        <p:spPr/>
        <p:txBody>
          <a:bodyPr/>
          <a:lstStyle/>
          <a:p>
            <a:r>
              <a:rPr kumimoji="1" lang="ja-JP" altLang="en-US" dirty="0"/>
              <a:t>・私たちは、この横断検索を分かりやすいように「生命科学の</a:t>
            </a:r>
            <a:r>
              <a:rPr kumimoji="1" lang="en-US" altLang="ja-JP" dirty="0"/>
              <a:t>Google</a:t>
            </a:r>
            <a:r>
              <a:rPr kumimoji="1" lang="ja-JP" altLang="en-US" dirty="0"/>
              <a:t>検索です」と言ったりするが、では本家の</a:t>
            </a:r>
            <a:r>
              <a:rPr kumimoji="1" lang="en-US" altLang="ja-JP" dirty="0"/>
              <a:t>Google</a:t>
            </a:r>
            <a:r>
              <a:rPr kumimoji="1" lang="ja-JP" altLang="en-US" dirty="0"/>
              <a:t>と何が違うのか？</a:t>
            </a:r>
            <a:endParaRPr kumimoji="1" lang="en-US" altLang="ja-JP" dirty="0"/>
          </a:p>
          <a:p>
            <a:r>
              <a:rPr kumimoji="1" lang="ja-JP" altLang="en-US" dirty="0"/>
              <a:t>・たとえば、モデル生物のマウスについて知りたいと思って</a:t>
            </a:r>
            <a:r>
              <a:rPr kumimoji="1" lang="en-US" altLang="ja-JP" dirty="0"/>
              <a:t>Google</a:t>
            </a:r>
            <a:r>
              <a:rPr kumimoji="1" lang="ja-JP" altLang="en-US" dirty="0"/>
              <a:t>で「マウス」と検索した場合、上の方に出てくるのは、</a:t>
            </a:r>
            <a:r>
              <a:rPr kumimoji="1" lang="en-US" altLang="ja-JP" dirty="0"/>
              <a:t>PC</a:t>
            </a:r>
            <a:r>
              <a:rPr kumimoji="1" lang="ja-JP" altLang="en-US" dirty="0"/>
              <a:t>の周辺機器のマウスの通販情報だったりする</a:t>
            </a:r>
            <a:endParaRPr kumimoji="1" lang="en-US" altLang="ja-JP" dirty="0"/>
          </a:p>
          <a:p>
            <a:r>
              <a:rPr kumimoji="1" lang="ja-JP" altLang="en-US" dirty="0"/>
              <a:t>・</a:t>
            </a:r>
            <a:r>
              <a:rPr kumimoji="1" lang="en-US" altLang="ja-JP" dirty="0"/>
              <a:t>Google</a:t>
            </a:r>
            <a:r>
              <a:rPr kumimoji="1" lang="ja-JP" altLang="en-US" dirty="0"/>
              <a:t>は生命科学に特化しているわけではないので、学術情報を調べようと思ったときに、ノイズがとても多くなってしまう。</a:t>
            </a:r>
            <a:endParaRPr kumimoji="1" lang="en-US" altLang="ja-JP" dirty="0"/>
          </a:p>
          <a:p>
            <a:r>
              <a:rPr kumimoji="1" lang="ja-JP" altLang="en-US" dirty="0"/>
              <a:t>→クリック</a:t>
            </a:r>
            <a:endParaRPr kumimoji="1" lang="en-US" altLang="ja-JP" dirty="0"/>
          </a:p>
          <a:p>
            <a:r>
              <a:rPr kumimoji="1" lang="ja-JP" altLang="en-US" dirty="0"/>
              <a:t>・また、</a:t>
            </a:r>
            <a:r>
              <a:rPr kumimoji="1" lang="en-US" altLang="ja-JP" dirty="0"/>
              <a:t>Google</a:t>
            </a:r>
            <a:r>
              <a:rPr kumimoji="1" lang="ja-JP" altLang="en-US" dirty="0"/>
              <a:t>や</a:t>
            </a:r>
            <a:r>
              <a:rPr kumimoji="1" lang="en-US" altLang="ja-JP" dirty="0"/>
              <a:t>Yahoo</a:t>
            </a:r>
            <a:r>
              <a:rPr kumimoji="1" lang="ja-JP" altLang="en-US" dirty="0"/>
              <a:t>といった一般の検索サイトは、表層ウェブと呼ばれる、</a:t>
            </a:r>
            <a:r>
              <a:rPr kumimoji="1" lang="en-US" altLang="ja-JP" dirty="0"/>
              <a:t>Web</a:t>
            </a:r>
            <a:r>
              <a:rPr kumimoji="1" lang="ja-JP" altLang="en-US" dirty="0"/>
              <a:t>の情報の一部しか検索対象にしていない。しかし</a:t>
            </a:r>
            <a:r>
              <a:rPr kumimoji="1" lang="en-US" altLang="ja-JP" dirty="0"/>
              <a:t>DB</a:t>
            </a:r>
            <a:r>
              <a:rPr kumimoji="1" lang="ja-JP" altLang="en-US" dirty="0"/>
              <a:t>は階層構造になっており、表層よりも深いところに大事な情報があったりする（深層（ディープ）ウェブ）。</a:t>
            </a:r>
            <a:endParaRPr kumimoji="1" lang="en-US" altLang="ja-JP" dirty="0"/>
          </a:p>
          <a:p>
            <a:r>
              <a:rPr kumimoji="1" lang="ja-JP" altLang="en-US" dirty="0"/>
              <a:t>・横断検索では、ある程度の深さまでは「インデックス」という、検索の対象とするための情報を引き出している。</a:t>
            </a:r>
            <a:endParaRPr kumimoji="1" lang="en-US" altLang="ja-JP" dirty="0"/>
          </a:p>
          <a:p>
            <a:r>
              <a:rPr kumimoji="1" lang="ja-JP" altLang="en-US" dirty="0"/>
              <a:t>・</a:t>
            </a:r>
            <a:r>
              <a:rPr kumimoji="1" lang="en-US" altLang="ja-JP" dirty="0"/>
              <a:t>Google</a:t>
            </a:r>
            <a:r>
              <a:rPr kumimoji="1" lang="ja-JP" altLang="en-US" dirty="0"/>
              <a:t>や</a:t>
            </a:r>
            <a:r>
              <a:rPr kumimoji="1" lang="en-US" altLang="ja-JP" dirty="0"/>
              <a:t>Yahoo</a:t>
            </a:r>
            <a:r>
              <a:rPr kumimoji="1" lang="ja-JP" altLang="en-US" dirty="0"/>
              <a:t>や</a:t>
            </a:r>
            <a:r>
              <a:rPr kumimoji="1" lang="en-US" altLang="ja-JP" dirty="0"/>
              <a:t>Bing</a:t>
            </a:r>
            <a:r>
              <a:rPr kumimoji="1" lang="ja-JP" altLang="en-US" dirty="0"/>
              <a:t>など、世間にはいくかの検索サイトがあるが、</a:t>
            </a:r>
            <a:r>
              <a:rPr kumimoji="1" lang="en-US" altLang="ja-JP" dirty="0"/>
              <a:t>Google</a:t>
            </a:r>
            <a:r>
              <a:rPr kumimoji="1" lang="ja-JP" altLang="en-US" dirty="0"/>
              <a:t>であっても公開されている</a:t>
            </a:r>
            <a:r>
              <a:rPr kumimoji="1" lang="en-US" altLang="ja-JP" dirty="0"/>
              <a:t>Web</a:t>
            </a:r>
            <a:r>
              <a:rPr kumimoji="1" lang="ja-JP" altLang="en-US" dirty="0"/>
              <a:t>の</a:t>
            </a:r>
            <a:r>
              <a:rPr kumimoji="1" lang="en-US" altLang="ja-JP" dirty="0"/>
              <a:t>53</a:t>
            </a:r>
            <a:r>
              <a:rPr kumimoji="1" lang="ja-JP" altLang="en-US" dirty="0"/>
              <a:t>％程度しか検索できていない、という論文も出ている（</a:t>
            </a:r>
            <a:r>
              <a:rPr kumimoji="1" lang="en-US" altLang="ja-JP" dirty="0"/>
              <a:t>3</a:t>
            </a:r>
            <a:r>
              <a:rPr kumimoji="1" lang="ja-JP" altLang="en-US" dirty="0" err="1"/>
              <a:t>つの</a:t>
            </a:r>
            <a:r>
              <a:rPr kumimoji="1" lang="ja-JP" altLang="en-US" dirty="0"/>
              <a:t>検索サイトを合わせても</a:t>
            </a:r>
            <a:r>
              <a:rPr kumimoji="1" lang="en-US" altLang="ja-JP" dirty="0"/>
              <a:t>7</a:t>
            </a:r>
            <a:r>
              <a:rPr kumimoji="1" lang="ja-JP" altLang="en-US" dirty="0"/>
              <a:t>割程度）。</a:t>
            </a:r>
            <a:r>
              <a:rPr kumimoji="1" lang="en-US" altLang="ja-JP" dirty="0"/>
              <a:t>DB</a:t>
            </a:r>
            <a:r>
              <a:rPr kumimoji="1" lang="ja-JP" altLang="en-US" dirty="0"/>
              <a:t>も情報を調べたいと思ったときには、</a:t>
            </a:r>
            <a:r>
              <a:rPr kumimoji="1" lang="en-US" altLang="ja-JP" dirty="0"/>
              <a:t>Google</a:t>
            </a:r>
            <a:r>
              <a:rPr kumimoji="1" lang="ja-JP" altLang="en-US" dirty="0"/>
              <a:t>で検索しただけでは網羅性が足りない。</a:t>
            </a:r>
            <a:endParaRPr kumimoji="1" lang="en-US" altLang="ja-JP" dirty="0"/>
          </a:p>
          <a:p>
            <a:r>
              <a:rPr kumimoji="1" lang="ja-JP" altLang="en-US" dirty="0"/>
              <a:t>・ノイズが多くて意図したものと異なるうえに、網羅的でもない、ということで、生命科学分野の情報を調べるために横断検索を提供している。</a:t>
            </a:r>
            <a:endParaRPr kumimoji="1" lang="en-US" altLang="ja-JP" dirty="0"/>
          </a:p>
          <a:p>
            <a:r>
              <a:rPr kumimoji="1" lang="ja-JP" altLang="en-US" dirty="0"/>
              <a:t>→クリック</a:t>
            </a:r>
            <a:endParaRPr kumimoji="1" lang="en-US" altLang="ja-JP" dirty="0"/>
          </a:p>
          <a:p>
            <a:endParaRPr kumimoji="1" lang="en-US" altLang="ja-JP" dirty="0"/>
          </a:p>
          <a:p>
            <a:endParaRPr kumimoji="1" lang="en-US" altLang="ja-JP" dirty="0"/>
          </a:p>
          <a:p>
            <a:r>
              <a:rPr kumimoji="1" lang="ja-JP" altLang="en-US" dirty="0"/>
              <a:t>データベースに多い「深層ウェブ」データを、</a:t>
            </a:r>
          </a:p>
          <a:p>
            <a:r>
              <a:rPr kumimoji="1" lang="ja-JP" altLang="en-US" dirty="0"/>
              <a:t>検索対象にできていない場合がある。</a:t>
            </a:r>
            <a:endParaRPr kumimoji="1" lang="en-US" altLang="ja-JP" dirty="0"/>
          </a:p>
          <a:p>
            <a:endParaRPr kumimoji="1" lang="en-US" altLang="ja-JP" dirty="0"/>
          </a:p>
          <a:p>
            <a:r>
              <a:rPr kumimoji="1" lang="ja-JP" altLang="en-US" dirty="0"/>
              <a:t>さらに公開部分でもカバー率は</a:t>
            </a:r>
            <a:r>
              <a:rPr kumimoji="1" lang="en-US" altLang="ja-JP" dirty="0"/>
              <a:t>…</a:t>
            </a:r>
            <a:endParaRPr kumimoji="1" lang="ja-JP" altLang="en-US" dirty="0"/>
          </a:p>
        </p:txBody>
      </p:sp>
    </p:spTree>
    <p:extLst>
      <p:ext uri="{BB962C8B-B14F-4D97-AF65-F5344CB8AC3E}">
        <p14:creationId xmlns:p14="http://schemas.microsoft.com/office/powerpoint/2010/main" val="473402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・データベース横断検索の対象としているのは、こちらで示したような</a:t>
            </a:r>
            <a:r>
              <a:rPr kumimoji="1" lang="en-US" altLang="ja-JP" dirty="0"/>
              <a:t>DB</a:t>
            </a:r>
            <a:r>
              <a:rPr kumimoji="1" lang="ja-JP" altLang="en-US" dirty="0"/>
              <a:t>たち。</a:t>
            </a:r>
            <a:endParaRPr kumimoji="1" lang="en-US" altLang="ja-JP" dirty="0"/>
          </a:p>
          <a:p>
            <a:r>
              <a:rPr kumimoji="1" lang="ja-JP" altLang="en-US" dirty="0"/>
              <a:t>・文献が多いが、その他特許情報や、ご協力いただけた学会さんからは学会要旨の提供も受けている。</a:t>
            </a:r>
            <a:endParaRPr kumimoji="1" lang="en-US" altLang="ja-JP" dirty="0"/>
          </a:p>
          <a:p>
            <a:r>
              <a:rPr kumimoji="1" lang="ja-JP" altLang="en-US" dirty="0"/>
              <a:t>・下の方のゲノムやパスウェイといった</a:t>
            </a:r>
            <a:r>
              <a:rPr kumimoji="1" lang="en-US" altLang="ja-JP" dirty="0"/>
              <a:t>DB</a:t>
            </a:r>
            <a:r>
              <a:rPr kumimoji="1" lang="ja-JP" altLang="en-US" dirty="0"/>
              <a:t>は、説明の文章を検索対象としている。</a:t>
            </a:r>
            <a:endParaRPr kumimoji="1" lang="en-US" altLang="ja-JP" dirty="0"/>
          </a:p>
          <a:p>
            <a:r>
              <a:rPr kumimoji="1" lang="ja-JP" altLang="en-US" dirty="0"/>
              <a:t>・こちらの数字は古いものなので正確ではない、全体の傾向として見て欲しい。</a:t>
            </a:r>
            <a:endParaRPr kumimoji="1" lang="en-US" altLang="ja-JP" dirty="0"/>
          </a:p>
          <a:p>
            <a:r>
              <a:rPr kumimoji="1" lang="ja-JP" altLang="en-US" dirty="0"/>
              <a:t>→クリック</a:t>
            </a:r>
            <a:endParaRPr kumimoji="1" lang="en-US" altLang="ja-JP" dirty="0"/>
          </a:p>
        </p:txBody>
      </p:sp>
    </p:spTree>
    <p:extLst>
      <p:ext uri="{BB962C8B-B14F-4D97-AF65-F5344CB8AC3E}">
        <p14:creationId xmlns:p14="http://schemas.microsoft.com/office/powerpoint/2010/main" val="2069035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本日は多くの方が受講されているので、これだけの人数がぴったりのタイミングで検索をかけると、かなりの負荷がかかるため、</a:t>
            </a:r>
            <a:endParaRPr kumimoji="1" lang="en-US" altLang="ja-JP" dirty="0"/>
          </a:p>
          <a:p>
            <a:r>
              <a:rPr kumimoji="1" lang="ja-JP" altLang="en-US" dirty="0"/>
              <a:t>講習会用にデータ量を絞り込んだ検索サイトが作られているので、そちらを使う。</a:t>
            </a:r>
          </a:p>
        </p:txBody>
      </p:sp>
    </p:spTree>
    <p:extLst>
      <p:ext uri="{BB962C8B-B14F-4D97-AF65-F5344CB8AC3E}">
        <p14:creationId xmlns:p14="http://schemas.microsoft.com/office/powerpoint/2010/main" val="3063454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（・今回資料で紹介しているインターフェイスは本番のもの。講習会用のものとは異なる。）</a:t>
            </a:r>
            <a:endParaRPr kumimoji="1" lang="en-US" altLang="ja-JP" dirty="0"/>
          </a:p>
          <a:p>
            <a:r>
              <a:rPr kumimoji="1" lang="ja-JP" altLang="en-US" dirty="0"/>
              <a:t>・横断検索のページは、基本的にシンプルな検索ボックスがあって、その他には運営に関するお知らせが出ているくらい。</a:t>
            </a:r>
            <a:endParaRPr kumimoji="1" lang="en-US" altLang="ja-JP" dirty="0"/>
          </a:p>
          <a:p>
            <a:r>
              <a:rPr kumimoji="1" lang="ja-JP" altLang="en-US" dirty="0"/>
              <a:t>→クリック</a:t>
            </a:r>
            <a:endParaRPr kumimoji="1" lang="en-US" altLang="ja-JP" dirty="0"/>
          </a:p>
          <a:p>
            <a:r>
              <a:rPr kumimoji="1" lang="ja-JP" altLang="en-US" dirty="0"/>
              <a:t>・語句の入力についてサジェスト機能がある。たとえば「インフル」と入力すると「インフルエンザウィルス」までがサジェストされる。</a:t>
            </a:r>
            <a:endParaRPr kumimoji="1" lang="en-US" altLang="ja-JP" dirty="0"/>
          </a:p>
          <a:p>
            <a:r>
              <a:rPr kumimoji="1" lang="ja-JP" altLang="en-US" dirty="0"/>
              <a:t>→クリック</a:t>
            </a:r>
            <a:endParaRPr kumimoji="1" lang="en-US" altLang="ja-JP" dirty="0"/>
          </a:p>
          <a:p>
            <a:r>
              <a:rPr kumimoji="1" lang="ja-JP" altLang="en-US" dirty="0"/>
              <a:t>・検索の種類としては、データベースとヒット件数がある。</a:t>
            </a:r>
            <a:endParaRPr kumimoji="1" lang="en-US" altLang="ja-JP" dirty="0"/>
          </a:p>
          <a:p>
            <a:r>
              <a:rPr kumimoji="1" lang="ja-JP" altLang="en-US" dirty="0"/>
              <a:t>・データベース検索では、実際に</a:t>
            </a:r>
            <a:r>
              <a:rPr kumimoji="1" lang="en-US" altLang="ja-JP" dirty="0"/>
              <a:t>DB</a:t>
            </a:r>
            <a:r>
              <a:rPr kumimoji="1" lang="ja-JP" altLang="en-US" dirty="0"/>
              <a:t>のレコードに対して検索を行うため、やや時間がかかる可能性がある。とはいえ、速い。しかし、大量にヒットすることが予想されるならば、はじめはヒット件数で検索結果の大枠を把握しておくのも良いかもしれない。</a:t>
            </a:r>
            <a:endParaRPr kumimoji="1" lang="en-US" altLang="ja-JP" dirty="0"/>
          </a:p>
          <a:p>
            <a:r>
              <a:rPr kumimoji="1" lang="ja-JP" altLang="en-US" dirty="0"/>
              <a:t>・とはいえ、デフォルトは</a:t>
            </a:r>
            <a:r>
              <a:rPr kumimoji="1" lang="en-US" altLang="ja-JP" dirty="0"/>
              <a:t>DB</a:t>
            </a:r>
            <a:r>
              <a:rPr kumimoji="1" lang="ja-JP" altLang="en-US" dirty="0"/>
              <a:t>検索となっており、普段はそのまま検索すれば良い。</a:t>
            </a:r>
            <a:endParaRPr kumimoji="1" lang="en-US" altLang="ja-JP" dirty="0"/>
          </a:p>
          <a:p>
            <a:r>
              <a:rPr kumimoji="1" lang="ja-JP" altLang="en-US" dirty="0"/>
              <a:t>→クリック</a:t>
            </a:r>
            <a:endParaRPr kumimoji="1" lang="en-US" altLang="ja-JP" dirty="0"/>
          </a:p>
          <a:p>
            <a:r>
              <a:rPr kumimoji="1" lang="ja-JP" altLang="en-US" dirty="0"/>
              <a:t>・その他、上の部分にはヘルプページなどへのリンクも載っている。</a:t>
            </a:r>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（履歴機能は</a:t>
            </a:r>
            <a:r>
              <a:rPr kumimoji="1" lang="en-US" altLang="ja-JP" dirty="0"/>
              <a:t>2015</a:t>
            </a:r>
            <a:r>
              <a:rPr kumimoji="1" lang="ja-JP" altLang="en-US" dirty="0"/>
              <a:t>年</a:t>
            </a:r>
            <a:r>
              <a:rPr kumimoji="1" lang="en-US" altLang="ja-JP" dirty="0"/>
              <a:t>5</a:t>
            </a:r>
            <a:r>
              <a:rPr kumimoji="1" lang="ja-JP" altLang="en-US" dirty="0"/>
              <a:t>月</a:t>
            </a:r>
            <a:r>
              <a:rPr kumimoji="1" lang="en-US" altLang="ja-JP" dirty="0"/>
              <a:t>19</a:t>
            </a:r>
            <a:r>
              <a:rPr kumimoji="1" lang="ja-JP" altLang="en-US" dirty="0"/>
              <a:t>日現在、</a:t>
            </a:r>
            <a:r>
              <a:rPr kumimoji="1" lang="en-US" altLang="ja-JP" dirty="0" err="1"/>
              <a:t>CookieON</a:t>
            </a:r>
            <a:r>
              <a:rPr kumimoji="1" lang="ja-JP" altLang="en-US" dirty="0"/>
              <a:t>が必要＆簡易検索画面のみ対応）言及しなくていいです（箕輪）</a:t>
            </a:r>
          </a:p>
        </p:txBody>
      </p:sp>
    </p:spTree>
    <p:extLst>
      <p:ext uri="{BB962C8B-B14F-4D97-AF65-F5344CB8AC3E}">
        <p14:creationId xmlns:p14="http://schemas.microsoft.com/office/powerpoint/2010/main" val="97170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・それでは講習の内容に入る</a:t>
            </a:r>
            <a:endParaRPr lang="en-US" altLang="ja-JP" dirty="0"/>
          </a:p>
          <a:p>
            <a:r>
              <a:rPr lang="ja-JP" altLang="en-US" dirty="0"/>
              <a:t>・まずは生命科学系の</a:t>
            </a:r>
            <a:r>
              <a:rPr lang="en-US" altLang="ja-JP" dirty="0"/>
              <a:t>DB</a:t>
            </a:r>
            <a:r>
              <a:rPr lang="ja-JP" altLang="en-US" dirty="0"/>
              <a:t>の概要を紹介する</a:t>
            </a:r>
          </a:p>
          <a:p>
            <a:r>
              <a:rPr kumimoji="1" lang="ja-JP" altLang="en-US" dirty="0"/>
              <a:t>→クリック</a:t>
            </a:r>
          </a:p>
        </p:txBody>
      </p:sp>
    </p:spTree>
    <p:extLst>
      <p:ext uri="{BB962C8B-B14F-4D97-AF65-F5344CB8AC3E}">
        <p14:creationId xmlns:p14="http://schemas.microsoft.com/office/powerpoint/2010/main" val="3571800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Google</a:t>
            </a:r>
            <a:r>
              <a:rPr kumimoji="1" lang="ja-JP" altLang="en-US" dirty="0"/>
              <a:t>と同じように、検索窓にキーワードを入れて検索するだが、アドバンストサーチも用意されている。</a:t>
            </a:r>
            <a:endParaRPr kumimoji="1" lang="en-US" altLang="ja-JP" dirty="0"/>
          </a:p>
          <a:p>
            <a:r>
              <a:rPr kumimoji="1" lang="ja-JP" altLang="en-US" dirty="0"/>
              <a:t>→クリック</a:t>
            </a:r>
            <a:endParaRPr kumimoji="1" lang="en-US" altLang="ja-JP" dirty="0"/>
          </a:p>
          <a:p>
            <a:r>
              <a:rPr kumimoji="1" lang="ja-JP" altLang="en-US" dirty="0"/>
              <a:t>・ここでは日英翻訳のオンオフで日本語のレコードだけがヒットするようにしたり、生物種や対象</a:t>
            </a:r>
            <a:r>
              <a:rPr kumimoji="1" lang="en-US" altLang="ja-JP" dirty="0"/>
              <a:t>DB</a:t>
            </a:r>
            <a:r>
              <a:rPr kumimoji="1" lang="ja-JP" altLang="en-US" dirty="0"/>
              <a:t>の更新時期、検索対象とする</a:t>
            </a:r>
            <a:r>
              <a:rPr kumimoji="1" lang="en-US" altLang="ja-JP" dirty="0"/>
              <a:t>DB</a:t>
            </a:r>
            <a:r>
              <a:rPr kumimoji="1" lang="ja-JP" altLang="en-US" dirty="0"/>
              <a:t>の種類などを選択することができる。もし絞り込んだ情報が欲しいのであれば、これらの機能を活用して欲しい。後ほど実際に操作する際に試して欲しい。</a:t>
            </a:r>
            <a:endParaRPr kumimoji="1" lang="en-US" altLang="ja-JP" dirty="0"/>
          </a:p>
          <a:p>
            <a:r>
              <a:rPr kumimoji="1" lang="ja-JP" altLang="en-US" dirty="0"/>
              <a:t>→クリック</a:t>
            </a:r>
            <a:endParaRPr kumimoji="1" lang="en-US" altLang="ja-JP" dirty="0"/>
          </a:p>
        </p:txBody>
      </p:sp>
    </p:spTree>
    <p:extLst>
      <p:ext uri="{BB962C8B-B14F-4D97-AF65-F5344CB8AC3E}">
        <p14:creationId xmlns:p14="http://schemas.microsoft.com/office/powerpoint/2010/main" val="971706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・キーワード検索でもヒット件数検索でも、検索結果の表示は</a:t>
            </a:r>
            <a:r>
              <a:rPr kumimoji="1" lang="en-US" altLang="ja-JP" dirty="0"/>
              <a:t>Google</a:t>
            </a:r>
            <a:r>
              <a:rPr kumimoji="1" lang="ja-JP" altLang="en-US" dirty="0"/>
              <a:t>等と同じような形で表示される。</a:t>
            </a:r>
            <a:endParaRPr kumimoji="1" lang="en-US" altLang="ja-JP" dirty="0"/>
          </a:p>
          <a:p>
            <a:r>
              <a:rPr kumimoji="1" lang="ja-JP" altLang="en-US" dirty="0"/>
              <a:t>→クリック</a:t>
            </a:r>
            <a:endParaRPr kumimoji="1" lang="en-US" altLang="ja-JP" dirty="0"/>
          </a:p>
          <a:p>
            <a:r>
              <a:rPr kumimoji="1" lang="ja-JP" altLang="en-US" dirty="0"/>
              <a:t>→クリック</a:t>
            </a:r>
            <a:endParaRPr kumimoji="1" lang="en-US" altLang="ja-JP" dirty="0"/>
          </a:p>
          <a:p>
            <a:r>
              <a:rPr kumimoji="1" lang="ja-JP" altLang="en-US" dirty="0"/>
              <a:t>→クリック</a:t>
            </a:r>
            <a:endParaRPr kumimoji="1" lang="en-US" altLang="ja-JP" dirty="0"/>
          </a:p>
          <a:p>
            <a:r>
              <a:rPr kumimoji="1" lang="ja-JP" altLang="en-US" dirty="0"/>
              <a:t>・ヒット件数や、スニペット（検索結果抜粋）が表示され（検索エンジンの都合で現在はハイライトされない）、右側には関連遺伝子や外部リンクが表示される。</a:t>
            </a:r>
            <a:endParaRPr kumimoji="1" lang="en-US" altLang="ja-JP" dirty="0"/>
          </a:p>
          <a:p>
            <a:r>
              <a:rPr kumimoji="1" lang="ja-JP" altLang="en-US" dirty="0"/>
              <a:t>・外部リンクについては、後ほど実習の際にも操作してもらう。</a:t>
            </a:r>
            <a:endParaRPr kumimoji="1" lang="en-US" altLang="ja-JP" dirty="0"/>
          </a:p>
          <a:p>
            <a:r>
              <a:rPr kumimoji="1" lang="ja-JP" altLang="en-US" dirty="0"/>
              <a:t>→リンク</a:t>
            </a:r>
          </a:p>
        </p:txBody>
      </p:sp>
    </p:spTree>
    <p:extLst>
      <p:ext uri="{BB962C8B-B14F-4D97-AF65-F5344CB8AC3E}">
        <p14:creationId xmlns:p14="http://schemas.microsoft.com/office/powerpoint/2010/main" val="4131140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・ヒット件数で検索するとこういった画面になる。</a:t>
            </a:r>
            <a:endParaRPr kumimoji="1" lang="en-US" altLang="ja-JP" dirty="0"/>
          </a:p>
          <a:p>
            <a:r>
              <a:rPr kumimoji="1" lang="ja-JP" altLang="en-US" dirty="0"/>
              <a:t>（以下の資料の画像は今年</a:t>
            </a:r>
            <a:r>
              <a:rPr kumimoji="1" lang="en-US" altLang="ja-JP" dirty="0"/>
              <a:t>1</a:t>
            </a:r>
            <a:r>
              <a:rPr kumimoji="1" lang="ja-JP" altLang="en-US" dirty="0"/>
              <a:t>月のものなので、件数などは最新ではない）</a:t>
            </a:r>
            <a:endParaRPr kumimoji="1" lang="en-US" altLang="ja-JP" dirty="0"/>
          </a:p>
          <a:p>
            <a:r>
              <a:rPr kumimoji="1" lang="ja-JP" altLang="en-US" dirty="0"/>
              <a:t>・</a:t>
            </a:r>
            <a:r>
              <a:rPr kumimoji="1" lang="en-US" altLang="ja-JP" dirty="0"/>
              <a:t>DB</a:t>
            </a:r>
            <a:r>
              <a:rPr kumimoji="1" lang="ja-JP" altLang="en-US" dirty="0"/>
              <a:t>カテゴリごとに、何件ヒットしたかの情報だけが出る。</a:t>
            </a:r>
            <a:endParaRPr kumimoji="1" lang="en-US" altLang="ja-JP" dirty="0"/>
          </a:p>
          <a:p>
            <a:r>
              <a:rPr kumimoji="1" lang="ja-JP" altLang="en-US" dirty="0"/>
              <a:t>→クリック</a:t>
            </a:r>
            <a:endParaRPr kumimoji="1" lang="en-US" altLang="ja-JP" dirty="0"/>
          </a:p>
          <a:p>
            <a:r>
              <a:rPr kumimoji="1" lang="ja-JP" altLang="en-US" dirty="0"/>
              <a:t>→クリック</a:t>
            </a:r>
            <a:endParaRPr kumimoji="1" lang="en-US" altLang="ja-JP" dirty="0"/>
          </a:p>
          <a:p>
            <a:r>
              <a:rPr kumimoji="1" lang="ja-JP" altLang="en-US" dirty="0"/>
              <a:t>・カテゴリやサブカテゴリを選んでいくことにより、候補を絞り込んでいくことが可能。</a:t>
            </a:r>
            <a:endParaRPr kumimoji="1" lang="en-US" altLang="ja-JP" dirty="0"/>
          </a:p>
          <a:p>
            <a:r>
              <a:rPr kumimoji="1" lang="ja-JP" altLang="en-US" dirty="0"/>
              <a:t>・ここでカテゴリ名や</a:t>
            </a:r>
            <a:r>
              <a:rPr kumimoji="1" lang="en-US" altLang="ja-JP" dirty="0"/>
              <a:t>DB</a:t>
            </a:r>
            <a:r>
              <a:rPr kumimoji="1" lang="ja-JP" altLang="en-US" dirty="0"/>
              <a:t>名をクリックすると、検索内容が表示される。</a:t>
            </a:r>
            <a:endParaRPr kumimoji="1" lang="en-US" altLang="ja-JP" dirty="0"/>
          </a:p>
          <a:p>
            <a:r>
              <a:rPr kumimoji="1" lang="ja-JP" altLang="en-US" dirty="0"/>
              <a:t>・また、「</a:t>
            </a:r>
            <a:r>
              <a:rPr kumimoji="1" lang="en-US" altLang="ja-JP" dirty="0" err="1"/>
              <a:t>i</a:t>
            </a:r>
            <a:r>
              <a:rPr kumimoji="1" lang="ja-JP" altLang="en-US" dirty="0"/>
              <a:t>」という情報アイコンにマウスオーバーすると、ヒットしたエントリを含む</a:t>
            </a:r>
            <a:r>
              <a:rPr kumimoji="1" lang="en-US" altLang="ja-JP" dirty="0"/>
              <a:t>DB</a:t>
            </a:r>
            <a:r>
              <a:rPr kumimoji="1" lang="ja-JP" altLang="en-US" dirty="0"/>
              <a:t>の詳細情報が表示される。こういった情報も参考にして、検索結果を役立てて欲しい。</a:t>
            </a:r>
            <a:endParaRPr kumimoji="1" lang="en-US" altLang="ja-JP" dirty="0"/>
          </a:p>
          <a:p>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1277928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pPr defTabSz="406619">
              <a:defRPr/>
            </a:pPr>
            <a:r>
              <a:rPr lang="ja-JP" altLang="en-US" dirty="0"/>
              <a:t>・検索については、みなさんなれているかと思うので、ココに書かれた実習</a:t>
            </a:r>
            <a:r>
              <a:rPr lang="en-US" altLang="ja-JP" dirty="0"/>
              <a:t>5</a:t>
            </a:r>
            <a:r>
              <a:rPr lang="ja-JP" altLang="en-US" dirty="0"/>
              <a:t>～</a:t>
            </a:r>
            <a:r>
              <a:rPr lang="en-US" altLang="ja-JP" dirty="0"/>
              <a:t>7</a:t>
            </a:r>
            <a:r>
              <a:rPr lang="ja-JP" altLang="en-US" dirty="0"/>
              <a:t>をやってみて欲しい。（少し時間を取る）（ここまでで目安</a:t>
            </a:r>
            <a:r>
              <a:rPr lang="en-US" altLang="ja-JP" dirty="0"/>
              <a:t>38</a:t>
            </a:r>
            <a:r>
              <a:rPr lang="ja-JP" altLang="en-US" dirty="0"/>
              <a:t>分）</a:t>
            </a:r>
            <a:endParaRPr lang="en-US" altLang="ja-JP" dirty="0"/>
          </a:p>
          <a:p>
            <a:pPr defTabSz="406619">
              <a:defRPr/>
            </a:pPr>
            <a:r>
              <a:rPr lang="ja-JP" altLang="en-US" dirty="0"/>
              <a:t>・もう大丈夫か、確認。</a:t>
            </a:r>
            <a:endParaRPr lang="en-US" altLang="ja-JP" dirty="0"/>
          </a:p>
          <a:p>
            <a:pPr defTabSz="406619">
              <a:defRPr/>
            </a:pPr>
            <a:r>
              <a:rPr lang="ja-JP" altLang="en-US" dirty="0"/>
              <a:t>→クリック</a:t>
            </a:r>
            <a:endParaRPr lang="en-US" altLang="ja-JP" dirty="0"/>
          </a:p>
          <a:p>
            <a:pPr defTabSz="406619">
              <a:defRPr/>
            </a:pPr>
            <a:endParaRPr lang="en-US" altLang="ja-JP" dirty="0"/>
          </a:p>
          <a:p>
            <a:pPr defTabSz="406619">
              <a:defRPr/>
            </a:pPr>
            <a:endParaRPr lang="en-US" altLang="ja-JP" dirty="0"/>
          </a:p>
        </p:txBody>
      </p:sp>
    </p:spTree>
    <p:extLst>
      <p:ext uri="{BB962C8B-B14F-4D97-AF65-F5344CB8AC3E}">
        <p14:creationId xmlns:p14="http://schemas.microsoft.com/office/powerpoint/2010/main" val="1040614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680914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783184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・横断検索の担当者は、ぜひモバイル環境でも横断検索を使って欲しいということで、スマホに対応したバージョンも作成している。</a:t>
            </a:r>
            <a:endParaRPr kumimoji="1" lang="en-US" altLang="ja-JP" dirty="0"/>
          </a:p>
          <a:p>
            <a:r>
              <a:rPr kumimoji="1" lang="ja-JP" altLang="en-US" dirty="0"/>
              <a:t>・調べ物をスマホでする人も多いと思うので、ご活用いただければ幸い。</a:t>
            </a:r>
            <a:endParaRPr kumimoji="1" lang="en-US" altLang="ja-JP" dirty="0"/>
          </a:p>
          <a:p>
            <a:r>
              <a:rPr kumimoji="1" lang="ja-JP" altLang="en-US" dirty="0"/>
              <a:t>→クリック</a:t>
            </a:r>
          </a:p>
        </p:txBody>
      </p:sp>
    </p:spTree>
    <p:extLst>
      <p:ext uri="{BB962C8B-B14F-4D97-AF65-F5344CB8AC3E}">
        <p14:creationId xmlns:p14="http://schemas.microsoft.com/office/powerpoint/2010/main" val="1680914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主なサービスの</a:t>
            </a:r>
            <a:r>
              <a:rPr kumimoji="1" lang="en-US" altLang="ja-JP" dirty="0"/>
              <a:t>3</a:t>
            </a:r>
            <a:r>
              <a:rPr kumimoji="1" lang="ja-JP" altLang="en-US" dirty="0"/>
              <a:t>つめ。</a:t>
            </a:r>
            <a:endParaRPr kumimoji="1" lang="en-US" altLang="ja-JP" dirty="0"/>
          </a:p>
          <a:p>
            <a:r>
              <a:rPr kumimoji="1" lang="ja-JP" altLang="en-US" dirty="0"/>
              <a:t>→クリック</a:t>
            </a:r>
          </a:p>
        </p:txBody>
      </p:sp>
    </p:spTree>
    <p:extLst>
      <p:ext uri="{BB962C8B-B14F-4D97-AF65-F5344CB8AC3E}">
        <p14:creationId xmlns:p14="http://schemas.microsoft.com/office/powerpoint/2010/main" val="3450484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pPr defTabSz="389560">
              <a:defRPr/>
            </a:pPr>
            <a:r>
              <a:rPr kumimoji="1" lang="ja-JP" altLang="en-US" dirty="0"/>
              <a:t>データの一括ダウンロードができるサービスの紹介。</a:t>
            </a:r>
            <a:endParaRPr lang="en-US" altLang="ja-JP" dirty="0">
              <a:solidFill>
                <a:srgbClr val="000000"/>
              </a:solidFill>
              <a:latin typeface="+mn-ea"/>
              <a:cs typeface="ヒラギノ角ゴ Std W8" charset="0"/>
            </a:endParaRPr>
          </a:p>
          <a:p>
            <a:r>
              <a:rPr lang="ja-JP" altLang="en-US" dirty="0">
                <a:solidFill>
                  <a:srgbClr val="000000"/>
                </a:solidFill>
                <a:latin typeface="+mn-ea"/>
                <a:cs typeface="ヒラギノ角ゴ Std W8" charset="0"/>
              </a:rPr>
              <a:t>→クリック</a:t>
            </a:r>
            <a:endParaRPr kumimoji="1" lang="ja-JP" altLang="en-US" dirty="0"/>
          </a:p>
        </p:txBody>
      </p:sp>
    </p:spTree>
    <p:extLst>
      <p:ext uri="{BB962C8B-B14F-4D97-AF65-F5344CB8AC3E}">
        <p14:creationId xmlns:p14="http://schemas.microsoft.com/office/powerpoint/2010/main" val="1293362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・正式名称は生命科学データベースアーカイブ。</a:t>
            </a:r>
            <a:endParaRPr kumimoji="1" lang="en-US" altLang="ja-JP" dirty="0"/>
          </a:p>
          <a:p>
            <a:r>
              <a:rPr kumimoji="1" lang="ja-JP" altLang="en-US" dirty="0"/>
              <a:t>・収録している</a:t>
            </a:r>
            <a:r>
              <a:rPr kumimoji="1" lang="en-US" altLang="ja-JP" dirty="0"/>
              <a:t>DB</a:t>
            </a:r>
            <a:r>
              <a:rPr kumimoji="1" lang="ja-JP" altLang="en-US" dirty="0"/>
              <a:t>数は</a:t>
            </a:r>
            <a:r>
              <a:rPr kumimoji="1" lang="en-US" altLang="ja-JP" dirty="0"/>
              <a:t>132</a:t>
            </a:r>
            <a:r>
              <a:rPr kumimoji="1" lang="ja-JP" altLang="en-US" dirty="0"/>
              <a:t>件。国内で作成された</a:t>
            </a:r>
            <a:r>
              <a:rPr kumimoji="1" lang="en-US" altLang="ja-JP" dirty="0"/>
              <a:t>DB</a:t>
            </a:r>
            <a:r>
              <a:rPr kumimoji="1" lang="ja-JP" altLang="en-US" dirty="0"/>
              <a:t>を丸ごとダウンロードできるサービス。</a:t>
            </a:r>
            <a:endParaRPr kumimoji="1" lang="en-US" altLang="ja-JP" dirty="0"/>
          </a:p>
          <a:p>
            <a:r>
              <a:rPr kumimoji="1" lang="ja-JP" altLang="en-US" dirty="0"/>
              <a:t>・いろいろなプロジェクト等で作成されたが維持しきれないものや、再利用のためにコピーを預かったものなど。</a:t>
            </a:r>
            <a:endParaRPr kumimoji="1" lang="en-US" altLang="ja-JP" dirty="0"/>
          </a:p>
          <a:p>
            <a:r>
              <a:rPr kumimoji="1" lang="ja-JP" altLang="en-US" dirty="0"/>
              <a:t>・</a:t>
            </a:r>
            <a:r>
              <a:rPr kumimoji="1" lang="en-US" altLang="ja-JP" dirty="0"/>
              <a:t>CSV</a:t>
            </a:r>
            <a:r>
              <a:rPr kumimoji="1" lang="ja-JP" altLang="en-US" dirty="0"/>
              <a:t>や</a:t>
            </a:r>
            <a:r>
              <a:rPr kumimoji="1" lang="en-US" altLang="ja-JP" dirty="0"/>
              <a:t>RDF</a:t>
            </a:r>
            <a:r>
              <a:rPr kumimoji="1" lang="ja-JP" altLang="en-US" dirty="0"/>
              <a:t>形式でダウンロード可能で、</a:t>
            </a:r>
            <a:r>
              <a:rPr kumimoji="1" lang="en-US" altLang="ja-JP" dirty="0"/>
              <a:t>DB</a:t>
            </a:r>
            <a:r>
              <a:rPr kumimoji="1" lang="ja-JP" altLang="en-US" dirty="0"/>
              <a:t>やデータについての説明が分かるように、一定の形式での記述をお願いしている。</a:t>
            </a:r>
            <a:endParaRPr kumimoji="1" lang="en-US" altLang="ja-JP" dirty="0"/>
          </a:p>
          <a:p>
            <a:r>
              <a:rPr kumimoji="1" lang="ja-JP" altLang="en-US" dirty="0"/>
              <a:t>・データは</a:t>
            </a:r>
            <a:r>
              <a:rPr kumimoji="1" lang="en-US" altLang="ja-JP" dirty="0"/>
              <a:t>CC</a:t>
            </a:r>
            <a:r>
              <a:rPr kumimoji="1" lang="ja-JP" altLang="en-US" dirty="0"/>
              <a:t>ライセンスにて配布。基本的には</a:t>
            </a:r>
            <a:r>
              <a:rPr kumimoji="1" lang="en-US" altLang="ja-JP" dirty="0"/>
              <a:t>CC</a:t>
            </a:r>
            <a:r>
              <a:rPr kumimoji="1" lang="ja-JP" altLang="en-US" dirty="0"/>
              <a:t>表示</a:t>
            </a:r>
            <a:r>
              <a:rPr kumimoji="1" lang="en-US" altLang="ja-JP" dirty="0"/>
              <a:t>-</a:t>
            </a:r>
            <a:r>
              <a:rPr kumimoji="1" lang="ja-JP" altLang="en-US" dirty="0"/>
              <a:t>継承。このデータを使って作られたものも、</a:t>
            </a:r>
            <a:r>
              <a:rPr kumimoji="1" lang="en-US" altLang="ja-JP" dirty="0"/>
              <a:t>CC</a:t>
            </a:r>
            <a:r>
              <a:rPr kumimoji="1" lang="ja-JP" altLang="en-US" dirty="0"/>
              <a:t>表示</a:t>
            </a:r>
            <a:r>
              <a:rPr kumimoji="1" lang="en-US" altLang="ja-JP" dirty="0"/>
              <a:t>-</a:t>
            </a:r>
            <a:r>
              <a:rPr kumimoji="1" lang="ja-JP" altLang="en-US" dirty="0"/>
              <a:t>継承で公開する、という条件以外は自由に使える。</a:t>
            </a:r>
            <a:endParaRPr kumimoji="1" lang="en-US" altLang="ja-JP" dirty="0"/>
          </a:p>
          <a:p>
            <a:r>
              <a:rPr kumimoji="1" lang="ja-JP" altLang="en-US" dirty="0"/>
              <a:t>→クリック</a:t>
            </a:r>
          </a:p>
        </p:txBody>
      </p:sp>
    </p:spTree>
    <p:extLst>
      <p:ext uri="{BB962C8B-B14F-4D97-AF65-F5344CB8AC3E}">
        <p14:creationId xmlns:p14="http://schemas.microsoft.com/office/powerpoint/2010/main" val="402540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・現在、生命科学は転換期を迎えている</a:t>
            </a:r>
            <a:endParaRPr kumimoji="1" lang="en-US" altLang="ja-JP" dirty="0"/>
          </a:p>
          <a:p>
            <a:r>
              <a:rPr kumimoji="1" lang="ja-JP" altLang="en-US" dirty="0"/>
              <a:t>（・先日</a:t>
            </a:r>
            <a:r>
              <a:rPr kumimoji="1" lang="en-US" altLang="ja-JP" dirty="0"/>
              <a:t>IT</a:t>
            </a:r>
            <a:r>
              <a:rPr kumimoji="1" lang="ja-JP" altLang="en-US" dirty="0"/>
              <a:t>関連の</a:t>
            </a:r>
            <a:r>
              <a:rPr kumimoji="1" lang="en-US" altLang="ja-JP" dirty="0"/>
              <a:t>Web</a:t>
            </a:r>
            <a:r>
              <a:rPr kumimoji="1" lang="ja-JP" altLang="en-US" dirty="0"/>
              <a:t>記事でも、生命科学者がプログラミングを学ぶ時代だと紹介されていた）</a:t>
            </a:r>
            <a:endParaRPr kumimoji="1" lang="en-US" altLang="ja-JP" dirty="0"/>
          </a:p>
          <a:p>
            <a:r>
              <a:rPr kumimoji="1" lang="ja-JP" altLang="en-US" dirty="0"/>
              <a:t>・大量のデータが出る時代であり、公共のデータを使って新たな知見を導く時代</a:t>
            </a:r>
            <a:endParaRPr kumimoji="1" lang="en-US" altLang="ja-JP" dirty="0"/>
          </a:p>
          <a:p>
            <a:r>
              <a:rPr kumimoji="1" lang="ja-JP" altLang="en-US" dirty="0"/>
              <a:t>・データベースを使いこなすことが重要</a:t>
            </a:r>
          </a:p>
        </p:txBody>
      </p:sp>
    </p:spTree>
    <p:extLst>
      <p:ext uri="{BB962C8B-B14F-4D97-AF65-F5344CB8AC3E}">
        <p14:creationId xmlns:p14="http://schemas.microsoft.com/office/powerpoint/2010/main" val="2537134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40163"/>
          </a:xfrm>
        </p:spPr>
      </p:sp>
      <p:sp>
        <p:nvSpPr>
          <p:cNvPr id="3" name="ノート プレースホルダー 2"/>
          <p:cNvSpPr>
            <a:spLocks noGrp="1"/>
          </p:cNvSpPr>
          <p:nvPr>
            <p:ph type="body" idx="1"/>
          </p:nvPr>
        </p:nvSpPr>
        <p:spPr/>
        <p:txBody>
          <a:bodyPr/>
          <a:lstStyle/>
          <a:p>
            <a:r>
              <a:rPr kumimoji="1" lang="ja-JP" altLang="en-US" dirty="0"/>
              <a:t>・中に入っているデータはこういったもの。</a:t>
            </a:r>
            <a:endParaRPr kumimoji="1" lang="en-US" altLang="ja-JP" dirty="0"/>
          </a:p>
          <a:p>
            <a:r>
              <a:rPr kumimoji="1" lang="ja-JP" altLang="en-US" dirty="0"/>
              <a:t>・ゲノムや発現情報、タンパク質など。文献も一部有り。</a:t>
            </a:r>
            <a:r>
              <a:rPr kumimoji="1" lang="en-US" altLang="ja-JP" dirty="0"/>
              <a:t>NBDC</a:t>
            </a:r>
            <a:r>
              <a:rPr kumimoji="1" lang="ja-JP" altLang="en-US" dirty="0"/>
              <a:t>で制作した</a:t>
            </a:r>
            <a:r>
              <a:rPr kumimoji="1" lang="en-US" altLang="ja-JP" dirty="0"/>
              <a:t>DB</a:t>
            </a:r>
            <a:r>
              <a:rPr kumimoji="1" lang="ja-JP" altLang="en-US" dirty="0"/>
              <a:t>も、アーカイブから公開しているものもある。</a:t>
            </a:r>
            <a:endParaRPr kumimoji="1" lang="en-US" altLang="ja-JP" dirty="0"/>
          </a:p>
          <a:p>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1043079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・アーカイブの入り口もポータルサイトの左上から。</a:t>
            </a:r>
            <a:endParaRPr kumimoji="1" lang="en-US" altLang="ja-JP" dirty="0"/>
          </a:p>
          <a:p>
            <a:r>
              <a:rPr kumimoji="1" lang="ja-JP" altLang="en-US" dirty="0"/>
              <a:t>→クリック</a:t>
            </a:r>
          </a:p>
        </p:txBody>
      </p:sp>
    </p:spTree>
    <p:extLst>
      <p:ext uri="{BB962C8B-B14F-4D97-AF65-F5344CB8AC3E}">
        <p14:creationId xmlns:p14="http://schemas.microsoft.com/office/powerpoint/2010/main" val="395757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7575" y="746125"/>
            <a:ext cx="4968875" cy="3727450"/>
          </a:xfrm>
        </p:spPr>
      </p:sp>
      <p:sp>
        <p:nvSpPr>
          <p:cNvPr id="3" name="ノート プレースホルダー 2"/>
          <p:cNvSpPr>
            <a:spLocks noGrp="1"/>
          </p:cNvSpPr>
          <p:nvPr>
            <p:ph type="body" idx="1"/>
          </p:nvPr>
        </p:nvSpPr>
        <p:spPr/>
        <p:txBody>
          <a:bodyPr/>
          <a:lstStyle/>
          <a:p>
            <a:r>
              <a:rPr kumimoji="1" lang="ja-JP" altLang="en-US" dirty="0"/>
              <a:t>・これからアーカイブの使い方を説明するが、少し複雑な部分もあるので、説明しながら同時進行で実習の作業も進めていく。</a:t>
            </a:r>
            <a:endParaRPr kumimoji="1" lang="en-US" altLang="ja-JP" dirty="0"/>
          </a:p>
          <a:p>
            <a:r>
              <a:rPr kumimoji="1" lang="ja-JP" altLang="en-US" dirty="0"/>
              <a:t>・その前にまずはトップページから使える機能を</a:t>
            </a:r>
            <a:r>
              <a:rPr kumimoji="1" lang="en-US" altLang="ja-JP" dirty="0"/>
              <a:t>5</a:t>
            </a:r>
            <a:r>
              <a:rPr kumimoji="1" lang="ja-JP" altLang="en-US" dirty="0" err="1"/>
              <a:t>つ紹</a:t>
            </a:r>
            <a:r>
              <a:rPr kumimoji="1" lang="ja-JP" altLang="en-US" dirty="0"/>
              <a:t>介する。</a:t>
            </a:r>
            <a:endParaRPr kumimoji="1" lang="en-US" altLang="ja-JP" dirty="0"/>
          </a:p>
          <a:p>
            <a:r>
              <a:rPr kumimoji="1" lang="ja-JP" altLang="en-US" dirty="0"/>
              <a:t>→クリック</a:t>
            </a:r>
            <a:endParaRPr kumimoji="1" lang="en-US" altLang="ja-JP" dirty="0"/>
          </a:p>
          <a:p>
            <a:r>
              <a:rPr kumimoji="1" lang="ja-JP" altLang="en-US" dirty="0"/>
              <a:t>・データセットが表になっていて、それぞれに説明が付いているので、検索窓からその説明に対して検索を行うことが可能。</a:t>
            </a:r>
            <a:endParaRPr kumimoji="1" lang="en-US" altLang="ja-JP" dirty="0"/>
          </a:p>
          <a:p>
            <a:r>
              <a:rPr kumimoji="1" lang="ja-JP" altLang="en-US" dirty="0"/>
              <a:t>→クリック</a:t>
            </a:r>
            <a:endParaRPr kumimoji="1" lang="en-US" altLang="ja-JP" dirty="0"/>
          </a:p>
          <a:p>
            <a:r>
              <a:rPr kumimoji="1" lang="ja-JP" altLang="en-US" dirty="0"/>
              <a:t>・デフォルトでは、新着順にデータベースが並ぶが、各項目の矢印をクリックすることで、その列をキーとして降順・昇順でソートすることが可能。</a:t>
            </a:r>
            <a:endParaRPr kumimoji="1" lang="en-US" altLang="ja-JP" dirty="0"/>
          </a:p>
          <a:p>
            <a:pPr defTabSz="389560">
              <a:defRPr/>
            </a:pPr>
            <a:r>
              <a:rPr kumimoji="1" lang="ja-JP" altLang="en-US" dirty="0"/>
              <a:t>→クリック</a:t>
            </a:r>
            <a:endParaRPr kumimoji="1" lang="en-US" altLang="ja-JP" dirty="0"/>
          </a:p>
        </p:txBody>
      </p:sp>
    </p:spTree>
    <p:extLst>
      <p:ext uri="{BB962C8B-B14F-4D97-AF65-F5344CB8AC3E}">
        <p14:creationId xmlns:p14="http://schemas.microsoft.com/office/powerpoint/2010/main" val="2318432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7575" y="746125"/>
            <a:ext cx="4968875" cy="3727450"/>
          </a:xfrm>
        </p:spPr>
      </p:sp>
      <p:sp>
        <p:nvSpPr>
          <p:cNvPr id="3" name="ノート プレースホルダー 2"/>
          <p:cNvSpPr>
            <a:spLocks noGrp="1"/>
          </p:cNvSpPr>
          <p:nvPr>
            <p:ph type="body" idx="1"/>
          </p:nvPr>
        </p:nvSpPr>
        <p:spPr/>
        <p:txBody>
          <a:bodyPr/>
          <a:lstStyle/>
          <a:p>
            <a:r>
              <a:rPr kumimoji="1" lang="ja-JP" altLang="en-US" dirty="0"/>
              <a:t>・これからアーカイブの使い方を説明するが、少し複雑な部分もあるので、説明しながら同時進行で実習の作業も進めていく。</a:t>
            </a:r>
            <a:endParaRPr kumimoji="1" lang="en-US" altLang="ja-JP" dirty="0"/>
          </a:p>
          <a:p>
            <a:r>
              <a:rPr kumimoji="1" lang="ja-JP" altLang="en-US" dirty="0"/>
              <a:t>・その前にまずはトップページから使える機能を</a:t>
            </a:r>
            <a:r>
              <a:rPr kumimoji="1" lang="en-US" altLang="ja-JP" dirty="0"/>
              <a:t>5</a:t>
            </a:r>
            <a:r>
              <a:rPr kumimoji="1" lang="ja-JP" altLang="en-US" dirty="0" err="1"/>
              <a:t>つ紹</a:t>
            </a:r>
            <a:r>
              <a:rPr kumimoji="1" lang="ja-JP" altLang="en-US" dirty="0"/>
              <a:t>介する。</a:t>
            </a:r>
            <a:endParaRPr kumimoji="1" lang="en-US" altLang="ja-JP" dirty="0"/>
          </a:p>
          <a:p>
            <a:r>
              <a:rPr kumimoji="1" lang="ja-JP" altLang="en-US" dirty="0"/>
              <a:t>→クリック</a:t>
            </a:r>
            <a:endParaRPr kumimoji="1" lang="en-US" altLang="ja-JP" dirty="0"/>
          </a:p>
          <a:p>
            <a:r>
              <a:rPr kumimoji="1" lang="ja-JP" altLang="en-US" dirty="0"/>
              <a:t>・データセットが表になっていて、それぞれに説明が付いているので、検索窓からその説明に対して検索を行うことが可能。</a:t>
            </a:r>
            <a:endParaRPr kumimoji="1" lang="en-US" altLang="ja-JP" dirty="0"/>
          </a:p>
          <a:p>
            <a:r>
              <a:rPr kumimoji="1" lang="ja-JP" altLang="en-US" dirty="0"/>
              <a:t>→クリック</a:t>
            </a:r>
            <a:endParaRPr kumimoji="1" lang="en-US" altLang="ja-JP" dirty="0"/>
          </a:p>
          <a:p>
            <a:r>
              <a:rPr kumimoji="1" lang="ja-JP" altLang="en-US" dirty="0"/>
              <a:t>・デフォルトでは、新着順にデータベースが並ぶが、各項目の矢印をクリックすることで、その列をキーとして降順・昇順でソートすることが可能。</a:t>
            </a:r>
            <a:endParaRPr kumimoji="1" lang="en-US" altLang="ja-JP" dirty="0"/>
          </a:p>
          <a:p>
            <a:pPr defTabSz="389560">
              <a:defRPr/>
            </a:pPr>
            <a:r>
              <a:rPr kumimoji="1" lang="ja-JP" altLang="en-US" dirty="0"/>
              <a:t>→クリック</a:t>
            </a:r>
            <a:endParaRPr kumimoji="1" lang="en-US" altLang="ja-JP" dirty="0"/>
          </a:p>
        </p:txBody>
      </p:sp>
    </p:spTree>
    <p:extLst>
      <p:ext uri="{BB962C8B-B14F-4D97-AF65-F5344CB8AC3E}">
        <p14:creationId xmlns:p14="http://schemas.microsoft.com/office/powerpoint/2010/main" val="1242410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7575" y="746125"/>
            <a:ext cx="4968875" cy="3727450"/>
          </a:xfrm>
        </p:spPr>
      </p:sp>
      <p:sp>
        <p:nvSpPr>
          <p:cNvPr id="3" name="ノート プレースホルダー 2"/>
          <p:cNvSpPr>
            <a:spLocks noGrp="1"/>
          </p:cNvSpPr>
          <p:nvPr>
            <p:ph type="body" idx="1"/>
          </p:nvPr>
        </p:nvSpPr>
        <p:spPr/>
        <p:txBody>
          <a:bodyPr/>
          <a:lstStyle/>
          <a:p>
            <a:r>
              <a:rPr kumimoji="1" lang="ja-JP" altLang="en-US" dirty="0"/>
              <a:t>→クリック</a:t>
            </a:r>
            <a:endParaRPr kumimoji="1" lang="en-US" altLang="ja-JP" dirty="0"/>
          </a:p>
          <a:p>
            <a:r>
              <a:rPr kumimoji="1" lang="ja-JP" altLang="en-US" dirty="0"/>
              <a:t>・ページの右上の検索窓からは、アーカイブに収められた</a:t>
            </a:r>
            <a:r>
              <a:rPr kumimoji="1" lang="en-US" altLang="ja-JP" dirty="0"/>
              <a:t>DB</a:t>
            </a:r>
            <a:r>
              <a:rPr kumimoji="1" lang="ja-JP" altLang="en-US" dirty="0"/>
              <a:t>のうち簡易検索機能（簡単なインターフェイスで</a:t>
            </a:r>
            <a:r>
              <a:rPr kumimoji="1" lang="en-US" altLang="ja-JP" dirty="0"/>
              <a:t>DB</a:t>
            </a:r>
            <a:r>
              <a:rPr kumimoji="1" lang="ja-JP" altLang="en-US" dirty="0"/>
              <a:t>の一部を検索する機能）を持つものについて、キーワードで</a:t>
            </a:r>
            <a:r>
              <a:rPr kumimoji="1" lang="en-US" altLang="ja-JP" dirty="0"/>
              <a:t>DB</a:t>
            </a:r>
            <a:r>
              <a:rPr kumimoji="1" lang="ja-JP" altLang="en-US" dirty="0"/>
              <a:t>内を横断検索できる。</a:t>
            </a:r>
            <a:endParaRPr kumimoji="1" lang="en-US" altLang="ja-JP" dirty="0"/>
          </a:p>
          <a:p>
            <a:r>
              <a:rPr kumimoji="1" lang="ja-JP" altLang="en-US" dirty="0"/>
              <a:t>・また、アーカイブ中の</a:t>
            </a:r>
            <a:r>
              <a:rPr kumimoji="1" lang="en-US" altLang="ja-JP" dirty="0"/>
              <a:t>DB</a:t>
            </a:r>
            <a:r>
              <a:rPr kumimoji="1" lang="ja-JP" altLang="en-US" dirty="0"/>
              <a:t>を対象として</a:t>
            </a:r>
            <a:r>
              <a:rPr kumimoji="1" lang="en-US" altLang="ja-JP" dirty="0"/>
              <a:t>BLAST</a:t>
            </a:r>
            <a:r>
              <a:rPr kumimoji="1" lang="ja-JP" altLang="en-US" dirty="0"/>
              <a:t>による配列相同性検索も可能。</a:t>
            </a:r>
            <a:endParaRPr kumimoji="1" lang="en-US" altLang="ja-JP" dirty="0"/>
          </a:p>
          <a:p>
            <a:r>
              <a:rPr kumimoji="1" lang="ja-JP" altLang="en-US" dirty="0"/>
              <a:t>・画像を含む</a:t>
            </a:r>
            <a:r>
              <a:rPr kumimoji="1" lang="en-US" altLang="ja-JP" dirty="0"/>
              <a:t>DB</a:t>
            </a:r>
            <a:r>
              <a:rPr kumimoji="1" lang="ja-JP" altLang="en-US" dirty="0"/>
              <a:t>内をキーワード検索することも可能。</a:t>
            </a:r>
            <a:endParaRPr kumimoji="1" lang="en-US" altLang="ja-JP" dirty="0"/>
          </a:p>
          <a:p>
            <a:pPr defTabSz="389560">
              <a:defRPr/>
            </a:pPr>
            <a:r>
              <a:rPr kumimoji="1" lang="ja-JP" altLang="en-US" dirty="0"/>
              <a:t>→クリック</a:t>
            </a:r>
            <a:endParaRPr kumimoji="1" lang="en-US" altLang="ja-JP" dirty="0"/>
          </a:p>
        </p:txBody>
      </p:sp>
    </p:spTree>
    <p:extLst>
      <p:ext uri="{BB962C8B-B14F-4D97-AF65-F5344CB8AC3E}">
        <p14:creationId xmlns:p14="http://schemas.microsoft.com/office/powerpoint/2010/main" val="41788218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7575" y="746125"/>
            <a:ext cx="4968875" cy="3727450"/>
          </a:xfrm>
        </p:spPr>
      </p:sp>
      <p:sp>
        <p:nvSpPr>
          <p:cNvPr id="3" name="ノート プレースホルダー 2"/>
          <p:cNvSpPr>
            <a:spLocks noGrp="1"/>
          </p:cNvSpPr>
          <p:nvPr>
            <p:ph type="body" idx="1"/>
          </p:nvPr>
        </p:nvSpPr>
        <p:spPr/>
        <p:txBody>
          <a:bodyPr/>
          <a:lstStyle/>
          <a:p>
            <a:r>
              <a:rPr kumimoji="1" lang="ja-JP" altLang="en-US" dirty="0"/>
              <a:t>・一括検索、相同性検索、画像検索はそれぞれこういった画面から実行可能。興味がある方は、休憩時間などに実行してもらいたい。</a:t>
            </a:r>
            <a:endParaRPr kumimoji="1" lang="en-US" altLang="ja-JP" dirty="0"/>
          </a:p>
          <a:p>
            <a:pPr defTabSz="389560">
              <a:defRPr/>
            </a:pPr>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34895766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スライド イメージ プレースホルダー 1"/>
          <p:cNvSpPr>
            <a:spLocks noGrp="1" noRot="1" noChangeAspect="1"/>
          </p:cNvSpPr>
          <p:nvPr>
            <p:ph type="sldImg"/>
          </p:nvPr>
        </p:nvSpPr>
        <p:spPr bwMode="auto">
          <a:xfrm>
            <a:off x="990600" y="768350"/>
            <a:ext cx="5119688"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latin typeface="Calibri" charset="0"/>
                <a:ea typeface="ＭＳ Ｐゴシック" charset="0"/>
              </a:rPr>
              <a:t>・それではアーカイブの実習として、</a:t>
            </a:r>
            <a:r>
              <a:rPr lang="en-US" altLang="ja-JP" dirty="0">
                <a:latin typeface="Calibri" charset="0"/>
                <a:ea typeface="ＭＳ Ｐゴシック" charset="0"/>
              </a:rPr>
              <a:t>Open TG-GATEs</a:t>
            </a:r>
            <a:r>
              <a:rPr lang="ja-JP" altLang="en-US" dirty="0">
                <a:latin typeface="Calibri" charset="0"/>
                <a:ea typeface="ＭＳ Ｐゴシック" charset="0"/>
              </a:rPr>
              <a:t>の「病理情報」のデータから肝細胞肥大を示したデータを絞り込みダウンロードすることと、その際の肝臓の病理画像を見つけることを行う。</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・ただし、画像データが大変大きくてサーバーに負荷をかけてしまうため、ダウンロードは行わない。</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・そのデータにたどり着くとこまではやるので、あとで自分で試して欲しい。</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a:t>
            </a:r>
            <a:r>
              <a:rPr lang="en-US" altLang="ja-JP" dirty="0">
                <a:latin typeface="Calibri" charset="0"/>
                <a:ea typeface="ＭＳ Ｐゴシック" charset="0"/>
              </a:rPr>
              <a:t>Open TG-GATEs</a:t>
            </a:r>
            <a:r>
              <a:rPr lang="ja-JP" altLang="en-US" dirty="0">
                <a:latin typeface="Calibri" charset="0"/>
                <a:ea typeface="ＭＳ Ｐゴシック" charset="0"/>
              </a:rPr>
              <a:t>は、</a:t>
            </a:r>
            <a:r>
              <a:rPr lang="en-US" altLang="ja-JP" dirty="0">
                <a:latin typeface="Calibri" charset="0"/>
                <a:ea typeface="ＭＳ Ｐゴシック" charset="0"/>
              </a:rPr>
              <a:t>170</a:t>
            </a:r>
            <a:r>
              <a:rPr lang="ja-JP" altLang="en-US" dirty="0">
                <a:latin typeface="Calibri" charset="0"/>
                <a:ea typeface="ＭＳ Ｐゴシック" charset="0"/>
              </a:rPr>
              <a:t>の化合物をラット個体およびラット・ヒト肝細胞へ曝露した際の遺伝子発現と毒性のデータベース。（化合物の毒性を生理的にみた</a:t>
            </a:r>
            <a:r>
              <a:rPr lang="en-US" altLang="ja-JP" dirty="0">
                <a:latin typeface="Calibri" charset="0"/>
                <a:ea typeface="ＭＳ Ｐゴシック" charset="0"/>
              </a:rPr>
              <a:t>DB</a:t>
            </a:r>
            <a:r>
              <a:rPr lang="ja-JP" altLang="en-US" dirty="0">
                <a:latin typeface="Calibri" charset="0"/>
                <a:ea typeface="ＭＳ Ｐゴシック" charset="0"/>
              </a:rPr>
              <a:t>）</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→クリック</a:t>
            </a:r>
          </a:p>
          <a:p>
            <a:pPr>
              <a:spcBef>
                <a:spcPct val="0"/>
              </a:spcBef>
            </a:pPr>
            <a:endParaRPr lang="ja-JP" altLang="en-US" dirty="0">
              <a:latin typeface="Calibri" charset="0"/>
              <a:ea typeface="ＭＳ Ｐゴシック" charset="0"/>
            </a:endParaRPr>
          </a:p>
          <a:p>
            <a:pPr>
              <a:spcBef>
                <a:spcPct val="0"/>
              </a:spcBef>
            </a:pPr>
            <a:endParaRPr lang="ja-JP" altLang="en-US" dirty="0">
              <a:latin typeface="Calibri" charset="0"/>
              <a:ea typeface="ＭＳ Ｐゴシック" charset="0"/>
            </a:endParaRPr>
          </a:p>
          <a:p>
            <a:pPr>
              <a:spcBef>
                <a:spcPct val="0"/>
              </a:spcBef>
            </a:pP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トキシコゲノミクスプロジェクト／トキシコゲノミクス・インフォマティクスプロジェクト</a:t>
            </a:r>
            <a:endParaRPr lang="en-US" altLang="ja-JP" dirty="0">
              <a:latin typeface="Calibri" charset="0"/>
              <a:ea typeface="ＭＳ Ｐゴシック" charset="0"/>
            </a:endParaRPr>
          </a:p>
          <a:p>
            <a:pPr>
              <a:spcBef>
                <a:spcPct val="0"/>
              </a:spcBef>
            </a:pPr>
            <a:r>
              <a:rPr lang="ja-JP" altLang="en-US" dirty="0">
                <a:latin typeface="Calibri" charset="0"/>
                <a:ea typeface="ＭＳ Ｐゴシック" charset="0"/>
              </a:rPr>
              <a:t>ダウンロードの一歩手前で止めてください。人数が多いので。</a:t>
            </a:r>
          </a:p>
        </p:txBody>
      </p:sp>
    </p:spTree>
    <p:extLst>
      <p:ext uri="{BB962C8B-B14F-4D97-AF65-F5344CB8AC3E}">
        <p14:creationId xmlns:p14="http://schemas.microsoft.com/office/powerpoint/2010/main" val="8382434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・アーカイブトップページの検索窓に、オープンを途中まで入力すると、この画面なるはず。</a:t>
            </a:r>
            <a:endParaRPr kumimoji="1" lang="en-US" altLang="ja-JP" dirty="0"/>
          </a:p>
          <a:p>
            <a:r>
              <a:rPr kumimoji="1" lang="ja-JP" altLang="en-US" dirty="0"/>
              <a:t>・「</a:t>
            </a:r>
            <a:r>
              <a:rPr kumimoji="1" lang="en-US" altLang="ja-JP" dirty="0" err="1"/>
              <a:t>ope</a:t>
            </a:r>
            <a:r>
              <a:rPr kumimoji="1" lang="ja-JP" altLang="en-US" dirty="0"/>
              <a:t>」まで入れたところで、この</a:t>
            </a:r>
            <a:r>
              <a:rPr kumimoji="1" lang="en-US" altLang="ja-JP" dirty="0"/>
              <a:t>3</a:t>
            </a:r>
            <a:r>
              <a:rPr kumimoji="1" lang="ja-JP" altLang="en-US" dirty="0" err="1"/>
              <a:t>つに</a:t>
            </a:r>
            <a:r>
              <a:rPr kumimoji="1" lang="ja-JP" altLang="en-US" dirty="0"/>
              <a:t>絞られる。</a:t>
            </a:r>
            <a:endParaRPr kumimoji="1" lang="en-US" altLang="ja-JP" dirty="0"/>
          </a:p>
          <a:p>
            <a:r>
              <a:rPr kumimoji="1" lang="ja-JP" altLang="en-US" dirty="0"/>
              <a:t>・まずは表の中で、「利用許諾を確認」のところをクリックする。</a:t>
            </a:r>
            <a:endParaRPr kumimoji="1" lang="en-US" altLang="ja-JP" dirty="0"/>
          </a:p>
          <a:p>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37406014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CC</a:t>
            </a:r>
            <a:r>
              <a:rPr kumimoji="1" lang="ja-JP" altLang="en-US" dirty="0"/>
              <a:t>表示</a:t>
            </a:r>
            <a:r>
              <a:rPr kumimoji="1" lang="en-US" altLang="ja-JP" dirty="0"/>
              <a:t>-</a:t>
            </a:r>
            <a:r>
              <a:rPr kumimoji="1" lang="ja-JP" altLang="en-US" dirty="0"/>
              <a:t>継承と書いてあることの詳細を見ることができる。</a:t>
            </a:r>
            <a:endParaRPr kumimoji="1" lang="en-US" altLang="ja-JP" dirty="0"/>
          </a:p>
          <a:p>
            <a:r>
              <a:rPr kumimoji="1" lang="ja-JP" altLang="en-US" dirty="0"/>
              <a:t>・表示</a:t>
            </a:r>
            <a:r>
              <a:rPr kumimoji="1" lang="en-US" altLang="ja-JP" dirty="0"/>
              <a:t>-</a:t>
            </a:r>
            <a:r>
              <a:rPr kumimoji="1" lang="ja-JP" altLang="en-US" dirty="0"/>
              <a:t>継承と言ったときに、では何をどうやって表示するか、といった具体的な説明やそもそも表示</a:t>
            </a:r>
            <a:r>
              <a:rPr kumimoji="1" lang="en-US" altLang="ja-JP" dirty="0"/>
              <a:t>-</a:t>
            </a:r>
            <a:r>
              <a:rPr kumimoji="1" lang="ja-JP" altLang="en-US" dirty="0"/>
              <a:t>継承とは、といった説明が加えられている。</a:t>
            </a:r>
            <a:endParaRPr kumimoji="1" lang="en-US" altLang="ja-JP" dirty="0"/>
          </a:p>
          <a:p>
            <a:r>
              <a:rPr kumimoji="1" lang="ja-JP" altLang="en-US" dirty="0"/>
              <a:t>・これを見れば、どうやってこのデータを使えば良いかが、分かりやすいはず。</a:t>
            </a:r>
            <a:endParaRPr kumimoji="1" lang="en-US" altLang="ja-JP" dirty="0"/>
          </a:p>
          <a:p>
            <a:r>
              <a:rPr kumimoji="1" lang="ja-JP" altLang="en-US" dirty="0"/>
              <a:t>・条件は、クレジットの表示とライセンスの継承。</a:t>
            </a:r>
            <a:endParaRPr kumimoji="1" lang="en-US" altLang="ja-JP" dirty="0"/>
          </a:p>
          <a:p>
            <a:r>
              <a:rPr kumimoji="1" lang="ja-JP" altLang="en-US" dirty="0"/>
              <a:t>→クリック</a:t>
            </a:r>
            <a:endParaRPr kumimoji="1" lang="en-US" altLang="ja-JP" dirty="0"/>
          </a:p>
          <a:p>
            <a:endParaRPr kumimoji="1" lang="ja-JP" altLang="en-US" dirty="0"/>
          </a:p>
        </p:txBody>
      </p:sp>
    </p:spTree>
    <p:extLst>
      <p:ext uri="{BB962C8B-B14F-4D97-AF65-F5344CB8AC3E}">
        <p14:creationId xmlns:p14="http://schemas.microsoft.com/office/powerpoint/2010/main" val="1629747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・再びアーカイブのトップに戻り、</a:t>
            </a:r>
            <a:r>
              <a:rPr kumimoji="1" lang="en-US" altLang="ja-JP" dirty="0"/>
              <a:t>”OPE”</a:t>
            </a:r>
            <a:r>
              <a:rPr kumimoji="1" lang="ja-JP" altLang="en-US" dirty="0"/>
              <a:t>で検索（前の検索が残っていれば、そのままで良い）</a:t>
            </a:r>
            <a:endParaRPr kumimoji="1" lang="en-US" altLang="ja-JP" dirty="0"/>
          </a:p>
          <a:p>
            <a:r>
              <a:rPr kumimoji="1" lang="ja-JP" altLang="en-US" dirty="0"/>
              <a:t>・次は</a:t>
            </a:r>
            <a:r>
              <a:rPr kumimoji="1" lang="en-US" altLang="ja-JP" dirty="0"/>
              <a:t>DB</a:t>
            </a:r>
            <a:r>
              <a:rPr kumimoji="1" lang="ja-JP" altLang="en-US" dirty="0"/>
              <a:t>の中身を確認してみる。サムネイルか</a:t>
            </a:r>
            <a:r>
              <a:rPr kumimoji="1" lang="en-US" altLang="ja-JP" dirty="0"/>
              <a:t>DB</a:t>
            </a:r>
            <a:r>
              <a:rPr kumimoji="1" lang="ja-JP" altLang="en-US" dirty="0"/>
              <a:t>の名前をクリック</a:t>
            </a:r>
            <a:endParaRPr kumimoji="1" lang="en-US" altLang="ja-JP" dirty="0"/>
          </a:p>
          <a:p>
            <a:r>
              <a:rPr kumimoji="1" lang="ja-JP" altLang="en-US" dirty="0"/>
              <a:t>→クリック</a:t>
            </a:r>
          </a:p>
        </p:txBody>
      </p:sp>
    </p:spTree>
    <p:extLst>
      <p:ext uri="{BB962C8B-B14F-4D97-AF65-F5344CB8AC3E}">
        <p14:creationId xmlns:p14="http://schemas.microsoft.com/office/powerpoint/2010/main" val="86954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・代表的な生命科学系</a:t>
            </a:r>
            <a:r>
              <a:rPr kumimoji="1" lang="en-US" altLang="ja-JP" dirty="0"/>
              <a:t>DB</a:t>
            </a:r>
            <a:r>
              <a:rPr kumimoji="1" lang="ja-JP" altLang="en-US" dirty="0"/>
              <a:t>（の一部）は表の通り。</a:t>
            </a:r>
            <a:endParaRPr kumimoji="1" lang="en-US" altLang="ja-JP" dirty="0"/>
          </a:p>
          <a:p>
            <a:endParaRPr kumimoji="1" lang="ja-JP" altLang="en-US" dirty="0"/>
          </a:p>
        </p:txBody>
      </p:sp>
    </p:spTree>
    <p:extLst>
      <p:ext uri="{BB962C8B-B14F-4D97-AF65-F5344CB8AC3E}">
        <p14:creationId xmlns:p14="http://schemas.microsoft.com/office/powerpoint/2010/main" val="3980985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・データベースの詳細情報を見ることができる。</a:t>
            </a:r>
            <a:endParaRPr kumimoji="1" lang="en-US" altLang="ja-JP" dirty="0"/>
          </a:p>
          <a:p>
            <a:r>
              <a:rPr kumimoji="1" lang="ja-JP" altLang="en-US" dirty="0"/>
              <a:t>・名称、作成者、問い合わせ先など。これらの項目が揃っているので、</a:t>
            </a:r>
            <a:r>
              <a:rPr kumimoji="1" lang="en-US" altLang="ja-JP" dirty="0"/>
              <a:t>DB</a:t>
            </a:r>
            <a:r>
              <a:rPr kumimoji="1" lang="ja-JP" altLang="en-US" dirty="0"/>
              <a:t>の概略を把握しやすい。</a:t>
            </a:r>
            <a:endParaRPr kumimoji="1" lang="en-US" altLang="ja-JP" dirty="0"/>
          </a:p>
          <a:p>
            <a:r>
              <a:rPr kumimoji="1" lang="ja-JP" altLang="en-US" dirty="0"/>
              <a:t>→クリック</a:t>
            </a:r>
          </a:p>
        </p:txBody>
      </p:sp>
    </p:spTree>
    <p:extLst>
      <p:ext uri="{BB962C8B-B14F-4D97-AF65-F5344CB8AC3E}">
        <p14:creationId xmlns:p14="http://schemas.microsoft.com/office/powerpoint/2010/main" val="1192151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・もう一度トップページに戻って、実際にデータをダウンロードする画面にいく。</a:t>
            </a:r>
            <a:endParaRPr kumimoji="1" lang="en-US" altLang="ja-JP" dirty="0"/>
          </a:p>
          <a:p>
            <a:r>
              <a:rPr kumimoji="1" lang="ja-JP" altLang="en-US" dirty="0"/>
              <a:t>→クリック</a:t>
            </a:r>
            <a:endParaRPr kumimoji="1" lang="en-US" altLang="ja-JP" dirty="0"/>
          </a:p>
          <a:p>
            <a:r>
              <a:rPr kumimoji="1" lang="ja-JP" altLang="en-US" dirty="0"/>
              <a:t>・ダウンロードをクリックすると、</a:t>
            </a:r>
            <a:r>
              <a:rPr kumimoji="1" lang="en-US" altLang="ja-JP" dirty="0"/>
              <a:t>open TG-GATEs</a:t>
            </a:r>
            <a:r>
              <a:rPr kumimoji="1" lang="ja-JP" altLang="en-US" dirty="0"/>
              <a:t>のダウンロードページにいく。</a:t>
            </a:r>
            <a:endParaRPr kumimoji="1" lang="en-US" altLang="ja-JP" dirty="0"/>
          </a:p>
        </p:txBody>
      </p:sp>
    </p:spTree>
    <p:extLst>
      <p:ext uri="{BB962C8B-B14F-4D97-AF65-F5344CB8AC3E}">
        <p14:creationId xmlns:p14="http://schemas.microsoft.com/office/powerpoint/2010/main" val="1910060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open</a:t>
            </a:r>
            <a:r>
              <a:rPr kumimoji="1" lang="en-US" altLang="ja-JP" baseline="0" dirty="0"/>
              <a:t> TG-GATEs</a:t>
            </a:r>
            <a:r>
              <a:rPr kumimoji="1" lang="ja-JP" altLang="en-US" dirty="0"/>
              <a:t>の中には多くのデータセットが含まれているので、大きな表が出てくる。</a:t>
            </a:r>
          </a:p>
          <a:p>
            <a:r>
              <a:rPr kumimoji="1" lang="ja-JP" altLang="en-US" dirty="0"/>
              <a:t>・ここら辺の見かけは</a:t>
            </a:r>
            <a:r>
              <a:rPr kumimoji="1" lang="en-US" altLang="ja-JP" dirty="0"/>
              <a:t>DB</a:t>
            </a:r>
            <a:r>
              <a:rPr kumimoji="1" lang="ja-JP" altLang="en-US" dirty="0"/>
              <a:t>によって異なるので、自分の興味がある</a:t>
            </a:r>
            <a:r>
              <a:rPr kumimoji="1" lang="en-US" altLang="ja-JP" dirty="0"/>
              <a:t>DB</a:t>
            </a:r>
            <a:r>
              <a:rPr kumimoji="1" lang="ja-JP" altLang="en-US" dirty="0"/>
              <a:t>を見て欲しい。</a:t>
            </a:r>
          </a:p>
          <a:p>
            <a:r>
              <a:rPr kumimoji="1" lang="ja-JP" altLang="en-US" dirty="0"/>
              <a:t>→クリック</a:t>
            </a:r>
          </a:p>
          <a:p>
            <a:r>
              <a:rPr kumimoji="1" lang="ja-JP" altLang="en-US" dirty="0"/>
              <a:t>・まとめてデータをダウンロードしたいのであれば、データファイルの列から、</a:t>
            </a:r>
            <a:r>
              <a:rPr kumimoji="1" lang="en-US" altLang="ja-JP" dirty="0"/>
              <a:t>Zip</a:t>
            </a:r>
            <a:r>
              <a:rPr kumimoji="1" lang="ja-JP" altLang="en-US" dirty="0"/>
              <a:t>形式で丸ごとダウンロードすることができる。</a:t>
            </a:r>
          </a:p>
          <a:p>
            <a:r>
              <a:rPr kumimoji="1" lang="ja-JP" altLang="en-US" dirty="0"/>
              <a:t>→クリック</a:t>
            </a:r>
          </a:p>
          <a:p>
            <a:r>
              <a:rPr kumimoji="1" lang="ja-JP" altLang="en-US" dirty="0"/>
              <a:t>・ある程度条件を絞って、必要なデータだけをダウンロードしたいのであれば、検索＆ダウンロードというのがこちらにある</a:t>
            </a:r>
            <a:endParaRPr kumimoji="1" lang="en-US" altLang="ja-JP" dirty="0"/>
          </a:p>
          <a:p>
            <a:r>
              <a:rPr kumimoji="1" lang="ja-JP" altLang="en-US" dirty="0"/>
              <a:t>・ここでは簡単なインターフェイスで、データセット内を検索することができる</a:t>
            </a:r>
            <a:endParaRPr kumimoji="1" lang="en-US" altLang="ja-JP" dirty="0"/>
          </a:p>
          <a:p>
            <a:r>
              <a:rPr kumimoji="1" lang="ja-JP" altLang="en-US" dirty="0"/>
              <a:t>・いまは一番下の、病理情報と書いてあるところの検索＆ダウンロードーをクリック</a:t>
            </a:r>
          </a:p>
          <a:p>
            <a:r>
              <a:rPr kumimoji="1" lang="ja-JP" altLang="en-US" dirty="0"/>
              <a:t>→クリック</a:t>
            </a:r>
          </a:p>
          <a:p>
            <a:endParaRPr kumimoji="1" lang="ja-JP" altLang="en-US" dirty="0"/>
          </a:p>
        </p:txBody>
      </p:sp>
    </p:spTree>
    <p:extLst>
      <p:ext uri="{BB962C8B-B14F-4D97-AF65-F5344CB8AC3E}">
        <p14:creationId xmlns:p14="http://schemas.microsoft.com/office/powerpoint/2010/main" val="3029916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・そうするとこんな画面になるはず。</a:t>
            </a:r>
            <a:endParaRPr kumimoji="1" lang="en-US" altLang="ja-JP" dirty="0"/>
          </a:p>
          <a:p>
            <a:r>
              <a:rPr kumimoji="1" lang="ja-JP" altLang="en-US" dirty="0"/>
              <a:t>・ここで絞り込みの例として、「</a:t>
            </a:r>
            <a:r>
              <a:rPr kumimoji="1" lang="en-US" altLang="ja-JP" dirty="0"/>
              <a:t>Find</a:t>
            </a:r>
            <a:r>
              <a:rPr kumimoji="1" lang="ja-JP" altLang="en-US" dirty="0"/>
              <a:t>」の欄に</a:t>
            </a:r>
            <a:r>
              <a:rPr kumimoji="1" lang="en-US" altLang="ja-JP" dirty="0"/>
              <a:t>Hypertrophy</a:t>
            </a:r>
            <a:r>
              <a:rPr kumimoji="1" lang="ja-JP" altLang="en-US" dirty="0"/>
              <a:t>とファインディングタイプというのを入れてサーチした、その結果がこの画面（こうなるか少し様子を見る）</a:t>
            </a:r>
            <a:endParaRPr kumimoji="1" lang="en-US" altLang="ja-JP" dirty="0"/>
          </a:p>
          <a:p>
            <a:r>
              <a:rPr kumimoji="1" lang="ja-JP" altLang="en-US" dirty="0"/>
              <a:t>・もちろん実際は、自分の必要な情報で検索を行う</a:t>
            </a:r>
            <a:endParaRPr kumimoji="1" lang="en-US" altLang="ja-JP" dirty="0"/>
          </a:p>
          <a:p>
            <a:r>
              <a:rPr kumimoji="1" lang="ja-JP" altLang="en-US" dirty="0"/>
              <a:t>→クリック</a:t>
            </a:r>
            <a:endParaRPr kumimoji="1" lang="en-US" altLang="ja-JP" dirty="0"/>
          </a:p>
          <a:p>
            <a:r>
              <a:rPr kumimoji="1" lang="ja-JP" altLang="en-US" dirty="0"/>
              <a:t>・それで得られた結果を丸ごと</a:t>
            </a:r>
            <a:r>
              <a:rPr kumimoji="1" lang="en-US" altLang="ja-JP" dirty="0"/>
              <a:t>CSV</a:t>
            </a:r>
            <a:r>
              <a:rPr kumimoji="1" lang="ja-JP" altLang="en-US" dirty="0"/>
              <a:t>形式でダウンロードするためのボタンがあるし、元のデータをすべてダウンロードするためのボタンがある。</a:t>
            </a:r>
            <a:endParaRPr kumimoji="1" lang="en-US" altLang="ja-JP" dirty="0"/>
          </a:p>
          <a:p>
            <a:r>
              <a:rPr kumimoji="1" lang="ja-JP" altLang="en-US" dirty="0"/>
              <a:t>→クリック</a:t>
            </a:r>
            <a:endParaRPr kumimoji="1" lang="en-US" altLang="ja-JP" dirty="0"/>
          </a:p>
          <a:p>
            <a:r>
              <a:rPr kumimoji="1" lang="ja-JP" altLang="en-US" dirty="0"/>
              <a:t>・全データは再利用の可能性を広げるため、</a:t>
            </a:r>
            <a:r>
              <a:rPr kumimoji="1" lang="en-US" altLang="ja-JP" dirty="0"/>
              <a:t>JASON</a:t>
            </a:r>
            <a:r>
              <a:rPr kumimoji="1" lang="ja-JP" altLang="en-US" dirty="0"/>
              <a:t>形式や</a:t>
            </a:r>
            <a:r>
              <a:rPr kumimoji="1" lang="en-US" altLang="ja-JP" dirty="0"/>
              <a:t>RDF</a:t>
            </a:r>
            <a:r>
              <a:rPr kumimoji="1" lang="ja-JP" altLang="en-US" dirty="0"/>
              <a:t>形式など、いろいろな形式でダウンロード可能。</a:t>
            </a:r>
            <a:endParaRPr kumimoji="1" lang="en-US" altLang="ja-JP" dirty="0"/>
          </a:p>
          <a:p>
            <a:r>
              <a:rPr kumimoji="1" lang="ja-JP" altLang="en-US" dirty="0"/>
              <a:t>→クリック</a:t>
            </a:r>
            <a:endParaRPr kumimoji="1" lang="en-US" altLang="ja-JP" dirty="0"/>
          </a:p>
          <a:p>
            <a:r>
              <a:rPr kumimoji="1" lang="ja-JP" altLang="en-US" dirty="0"/>
              <a:t>・実習</a:t>
            </a:r>
            <a:r>
              <a:rPr kumimoji="1" lang="en-US" altLang="ja-JP" dirty="0"/>
              <a:t>10</a:t>
            </a:r>
            <a:r>
              <a:rPr kumimoji="1" lang="ja-JP" altLang="en-US" dirty="0"/>
              <a:t>に行くため、右端のパソロジカルイメージをクリック</a:t>
            </a:r>
            <a:endParaRPr kumimoji="1" lang="en-US" altLang="ja-JP" dirty="0"/>
          </a:p>
          <a:p>
            <a:r>
              <a:rPr kumimoji="1" lang="ja-JP" altLang="en-US" dirty="0"/>
              <a:t>→クリック</a:t>
            </a:r>
          </a:p>
        </p:txBody>
      </p:sp>
    </p:spTree>
    <p:extLst>
      <p:ext uri="{BB962C8B-B14F-4D97-AF65-F5344CB8AC3E}">
        <p14:creationId xmlns:p14="http://schemas.microsoft.com/office/powerpoint/2010/main" val="4228404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・こんなかんじで画面が変わるが、ダウンロードはしない。サムネイルやフルサイズビューのクリックは</a:t>
            </a:r>
            <a:r>
              <a:rPr kumimoji="1" lang="en-US" altLang="ja-JP" dirty="0"/>
              <a:t>OK</a:t>
            </a:r>
            <a:r>
              <a:rPr kumimoji="1" lang="ja-JP" altLang="en-US" dirty="0" err="1"/>
              <a:t>。</a:t>
            </a:r>
            <a:endParaRPr kumimoji="1" lang="en-US" altLang="ja-JP" dirty="0"/>
          </a:p>
          <a:p>
            <a:r>
              <a:rPr kumimoji="1" lang="ja-JP" altLang="en-US" dirty="0"/>
              <a:t>・いまの</a:t>
            </a:r>
            <a:r>
              <a:rPr kumimoji="1" lang="en-US" altLang="ja-JP" dirty="0"/>
              <a:t>DB</a:t>
            </a:r>
            <a:r>
              <a:rPr kumimoji="1" lang="ja-JP" altLang="en-US" dirty="0"/>
              <a:t>はたどっていくと病理画像まで見られたが、データの構造は</a:t>
            </a:r>
            <a:r>
              <a:rPr kumimoji="1" lang="en-US" altLang="ja-JP" dirty="0"/>
              <a:t>DB</a:t>
            </a:r>
            <a:r>
              <a:rPr kumimoji="1" lang="ja-JP" altLang="en-US" dirty="0"/>
              <a:t>によって様々。ぜひ興味のある</a:t>
            </a:r>
            <a:r>
              <a:rPr kumimoji="1" lang="en-US" altLang="ja-JP" dirty="0"/>
              <a:t>DB</a:t>
            </a:r>
            <a:r>
              <a:rPr kumimoji="1" lang="ja-JP" altLang="en-US" dirty="0"/>
              <a:t>を探して、研究に活かしてもらえるとありがたい。</a:t>
            </a:r>
          </a:p>
        </p:txBody>
      </p:sp>
    </p:spTree>
    <p:extLst>
      <p:ext uri="{BB962C8B-B14F-4D97-AF65-F5344CB8AC3E}">
        <p14:creationId xmlns:p14="http://schemas.microsoft.com/office/powerpoint/2010/main" val="192636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・アーカイブの話を</a:t>
            </a:r>
            <a:r>
              <a:rPr kumimoji="1" lang="ja-JP" altLang="en-US" dirty="0" err="1"/>
              <a:t>聞する</a:t>
            </a:r>
            <a:r>
              <a:rPr kumimoji="1" lang="ja-JP" altLang="en-US" dirty="0"/>
              <a:t>、どんな</a:t>
            </a:r>
            <a:r>
              <a:rPr kumimoji="1" lang="en-US" altLang="ja-JP" dirty="0"/>
              <a:t>DB</a:t>
            </a:r>
            <a:r>
              <a:rPr kumimoji="1" lang="ja-JP" altLang="en-US" dirty="0"/>
              <a:t>が人気かという質問を受けるが、私たちも気になるので集計している（当然見ているのは統計情報のみ）。</a:t>
            </a:r>
            <a:endParaRPr kumimoji="1" lang="en-US" altLang="ja-JP" dirty="0"/>
          </a:p>
          <a:p>
            <a:r>
              <a:rPr kumimoji="1" lang="ja-JP" altLang="en-US" dirty="0"/>
              <a:t>・今年</a:t>
            </a:r>
            <a:r>
              <a:rPr kumimoji="1" lang="en-US" altLang="ja-JP" dirty="0"/>
              <a:t>12</a:t>
            </a:r>
            <a:r>
              <a:rPr kumimoji="1" lang="ja-JP" altLang="en-US" dirty="0"/>
              <a:t>月では、ダウンロード総数は約</a:t>
            </a:r>
            <a:r>
              <a:rPr kumimoji="1" lang="en-US" altLang="ja-JP" dirty="0"/>
              <a:t>17,700</a:t>
            </a:r>
            <a:r>
              <a:rPr kumimoji="1" lang="ja-JP" altLang="en-US" dirty="0"/>
              <a:t>件。人気のある上位のデータセットはそこにあるとおり。</a:t>
            </a:r>
            <a:endParaRPr kumimoji="1" lang="en-US" altLang="ja-JP" dirty="0"/>
          </a:p>
          <a:p>
            <a:r>
              <a:rPr kumimoji="1" lang="ja-JP" altLang="en-US" dirty="0"/>
              <a:t>・</a:t>
            </a:r>
            <a:r>
              <a:rPr kumimoji="1" lang="en-US" altLang="ja-JP" dirty="0"/>
              <a:t>1</a:t>
            </a:r>
            <a:r>
              <a:rPr kumimoji="1" lang="ja-JP" altLang="en-US" dirty="0"/>
              <a:t>位、</a:t>
            </a:r>
            <a:r>
              <a:rPr kumimoji="1" lang="en-US" altLang="ja-JP" dirty="0"/>
              <a:t>2</a:t>
            </a:r>
            <a:r>
              <a:rPr kumimoji="1" lang="ja-JP" altLang="en-US" dirty="0"/>
              <a:t>位はいま見た</a:t>
            </a:r>
            <a:r>
              <a:rPr kumimoji="1" lang="en-US" altLang="ja-JP" dirty="0"/>
              <a:t>open TG-GATEs</a:t>
            </a:r>
            <a:r>
              <a:rPr kumimoji="1" lang="ja-JP" altLang="en-US" dirty="0"/>
              <a:t>関連のデータ。</a:t>
            </a:r>
            <a:r>
              <a:rPr kumimoji="1" lang="en-US" altLang="ja-JP" dirty="0"/>
              <a:t>3</a:t>
            </a:r>
            <a:r>
              <a:rPr kumimoji="1" lang="ja-JP" altLang="en-US" dirty="0"/>
              <a:t>位の</a:t>
            </a:r>
            <a:r>
              <a:rPr kumimoji="1" lang="en-US" altLang="ja-JP" dirty="0"/>
              <a:t>FANTOM</a:t>
            </a:r>
            <a:r>
              <a:rPr kumimoji="1" lang="ja-JP" altLang="en-US" dirty="0"/>
              <a:t>は理研が作成している転写産物や転写因子の活性に関する</a:t>
            </a:r>
            <a:r>
              <a:rPr kumimoji="1" lang="en-US" altLang="ja-JP" dirty="0"/>
              <a:t>DB</a:t>
            </a:r>
            <a:r>
              <a:rPr kumimoji="1" lang="ja-JP" altLang="en-US" dirty="0" err="1"/>
              <a:t>。</a:t>
            </a:r>
            <a:r>
              <a:rPr kumimoji="1" lang="ja-JP" altLang="en-US" dirty="0"/>
              <a:t>数世代前の</a:t>
            </a:r>
            <a:r>
              <a:rPr kumimoji="1" lang="en-US" altLang="ja-JP" dirty="0"/>
              <a:t>FANTOM</a:t>
            </a:r>
            <a:r>
              <a:rPr kumimoji="1" lang="ja-JP" altLang="en-US" dirty="0"/>
              <a:t>を使って、中山先生が</a:t>
            </a:r>
            <a:r>
              <a:rPr kumimoji="1" lang="en-US" altLang="ja-JP" dirty="0" err="1"/>
              <a:t>iPS</a:t>
            </a:r>
            <a:r>
              <a:rPr kumimoji="1" lang="ja-JP" altLang="en-US" dirty="0"/>
              <a:t>細胞の樹立に必要な初期化因子の候補を選定した。</a:t>
            </a:r>
            <a:r>
              <a:rPr kumimoji="1" lang="en-US" altLang="ja-JP" dirty="0"/>
              <a:t>4</a:t>
            </a:r>
            <a:r>
              <a:rPr kumimoji="1" lang="ja-JP" altLang="en-US" dirty="0"/>
              <a:t>位は公共の</a:t>
            </a:r>
            <a:r>
              <a:rPr kumimoji="1" lang="en-US" altLang="ja-JP" dirty="0"/>
              <a:t>DB</a:t>
            </a:r>
            <a:r>
              <a:rPr kumimoji="1" lang="ja-JP" altLang="en-US" dirty="0"/>
              <a:t>に納められた</a:t>
            </a:r>
            <a:r>
              <a:rPr kumimoji="1" lang="en-US" altLang="ja-JP" dirty="0" err="1"/>
              <a:t>ChIP-Seq</a:t>
            </a:r>
            <a:r>
              <a:rPr kumimoji="1" lang="ja-JP" altLang="en-US" dirty="0"/>
              <a:t>のデータを再解析したものをまとめた</a:t>
            </a:r>
            <a:r>
              <a:rPr kumimoji="1" lang="en-US" altLang="ja-JP" dirty="0" err="1"/>
              <a:t>ChIP</a:t>
            </a:r>
            <a:r>
              <a:rPr kumimoji="1" lang="ja-JP" altLang="en-US" dirty="0"/>
              <a:t>アトラス。</a:t>
            </a:r>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更新履歴</a:t>
            </a:r>
            <a:endParaRPr kumimoji="1" lang="en-US" altLang="ja-JP" dirty="0"/>
          </a:p>
          <a:p>
            <a:r>
              <a:rPr kumimoji="1" lang="ja-JP" altLang="en-US" dirty="0"/>
              <a:t>利用状況</a:t>
            </a:r>
            <a:endParaRPr kumimoji="1" lang="en-US" altLang="ja-JP" dirty="0"/>
          </a:p>
          <a:p>
            <a:r>
              <a:rPr kumimoji="1" lang="ja-JP" altLang="en-US" dirty="0"/>
              <a:t>毎月ダウンロード数の多いデータベース上位３つを表示</a:t>
            </a:r>
            <a:endParaRPr kumimoji="1" lang="en-US" altLang="ja-JP" dirty="0"/>
          </a:p>
          <a:p>
            <a:endParaRPr kumimoji="1" lang="en-US" altLang="ja-JP" dirty="0"/>
          </a:p>
          <a:p>
            <a:r>
              <a:rPr kumimoji="1" lang="ja-JP" altLang="en-US" dirty="0"/>
              <a:t>ダウンロード数</a:t>
            </a:r>
            <a:r>
              <a:rPr kumimoji="1" lang="en-US" altLang="ja-JP" dirty="0"/>
              <a:t>→</a:t>
            </a:r>
            <a:r>
              <a:rPr kumimoji="1" lang="ja-JP" altLang="en-US" dirty="0"/>
              <a:t>データファイルのダウンロード数をカウント（</a:t>
            </a:r>
            <a:r>
              <a:rPr kumimoji="1" lang="en-US" altLang="ja-JP" dirty="0"/>
              <a:t>ftp</a:t>
            </a:r>
            <a:r>
              <a:rPr kumimoji="1" lang="ja-JP" altLang="en-US" dirty="0"/>
              <a:t>が多い）</a:t>
            </a:r>
            <a:endParaRPr kumimoji="1" lang="en-US" altLang="ja-JP" dirty="0"/>
          </a:p>
        </p:txBody>
      </p:sp>
    </p:spTree>
    <p:extLst>
      <p:ext uri="{BB962C8B-B14F-4D97-AF65-F5344CB8AC3E}">
        <p14:creationId xmlns:p14="http://schemas.microsoft.com/office/powerpoint/2010/main" val="330591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・寄託のお願い</a:t>
            </a:r>
            <a:endParaRPr kumimoji="1" lang="en-US" altLang="ja-JP" dirty="0"/>
          </a:p>
          <a:p>
            <a:r>
              <a:rPr kumimoji="1" lang="ja-JP" altLang="en-US" dirty="0"/>
              <a:t>・プロジェクトでデータベースを作成したが維持しきれなかったり、再利用のためにデータセットを丸ごと預けたいといったことがあったら、ぜひ相談して欲しい</a:t>
            </a:r>
            <a:endParaRPr kumimoji="1" lang="en-US" altLang="ja-JP" dirty="0"/>
          </a:p>
          <a:p>
            <a:r>
              <a:rPr kumimoji="1" lang="ja-JP" altLang="en-US" dirty="0"/>
              <a:t>・</a:t>
            </a:r>
            <a:r>
              <a:rPr kumimoji="1" lang="en-US" altLang="ja-JP" dirty="0"/>
              <a:t>Scientific</a:t>
            </a:r>
            <a:r>
              <a:rPr kumimoji="1" lang="ja-JP" altLang="en-US" dirty="0"/>
              <a:t> </a:t>
            </a:r>
            <a:r>
              <a:rPr kumimoji="1" lang="en-US" altLang="ja-JP" dirty="0"/>
              <a:t>Data</a:t>
            </a:r>
            <a:r>
              <a:rPr kumimoji="1" lang="ja-JP" altLang="en-US" dirty="0"/>
              <a:t>の推奨デポジトリになっているので、データに関する論文公開のときの受け皿になっている。</a:t>
            </a:r>
            <a:endParaRPr kumimoji="1" lang="en-US" altLang="ja-JP" dirty="0"/>
          </a:p>
          <a:p>
            <a:r>
              <a:rPr kumimoji="1" lang="ja-JP" altLang="en-US" dirty="0"/>
              <a:t>・利用許諾の標準テンプレートが用意されているので、先生方にあまり手間をかけずに、データを共有できるようになっている。</a:t>
            </a:r>
            <a:r>
              <a:rPr kumimoji="1" lang="en-US" altLang="ja-JP" dirty="0"/>
              <a:t>NBDC</a:t>
            </a:r>
            <a:r>
              <a:rPr kumimoji="1" lang="ja-JP" altLang="en-US" dirty="0"/>
              <a:t>で安定的に管理・運営を行う</a:t>
            </a:r>
            <a:endParaRPr kumimoji="1" lang="en-US" altLang="ja-JP" dirty="0"/>
          </a:p>
          <a:p>
            <a:r>
              <a:rPr kumimoji="1" lang="ja-JP" altLang="en-US" dirty="0"/>
              <a:t>（ここまでで約</a:t>
            </a:r>
            <a:r>
              <a:rPr kumimoji="1" lang="en-US" altLang="ja-JP" dirty="0"/>
              <a:t>55</a:t>
            </a:r>
            <a:r>
              <a:rPr kumimoji="1" lang="ja-JP" altLang="en-US" dirty="0"/>
              <a:t>分）</a:t>
            </a:r>
            <a:endParaRPr kumimoji="1" lang="en-US" altLang="ja-JP" dirty="0"/>
          </a:p>
          <a:p>
            <a:r>
              <a:rPr kumimoji="1" lang="ja-JP" altLang="en-US" dirty="0"/>
              <a:t>→クリック</a:t>
            </a:r>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210692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09650" y="773113"/>
            <a:ext cx="5154613" cy="3865562"/>
          </a:xfrm>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NBDC</a:t>
            </a:r>
            <a:r>
              <a:rPr kumimoji="1" lang="ja-JP" altLang="en-US" dirty="0"/>
              <a:t>は文科省の予算で活動しているが、データベースの統合事業は、農水省、厚労省、経産省との</a:t>
            </a:r>
            <a:r>
              <a:rPr kumimoji="1" lang="en-US" altLang="ja-JP" dirty="0"/>
              <a:t>4</a:t>
            </a:r>
            <a:r>
              <a:rPr kumimoji="1" lang="ja-JP" altLang="en-US" dirty="0"/>
              <a:t>省連携によって行っている。</a:t>
            </a:r>
            <a:endParaRPr kumimoji="1" lang="en-US" altLang="ja-JP" dirty="0"/>
          </a:p>
          <a:p>
            <a:r>
              <a:rPr kumimoji="1" lang="ja-JP" altLang="en-US" dirty="0"/>
              <a:t>・それぞれの省庁が生命科学に関する多くの研究開発プロジェクトを行い、それぞれデータベースを作成し、統合を進めている。経産省は</a:t>
            </a:r>
            <a:r>
              <a:rPr kumimoji="1" lang="en-US" altLang="ja-JP" dirty="0"/>
              <a:t>MEDALS</a:t>
            </a:r>
            <a:r>
              <a:rPr kumimoji="1" lang="ja-JP" altLang="en-US" dirty="0" err="1"/>
              <a:t>、</a:t>
            </a:r>
            <a:r>
              <a:rPr kumimoji="1" lang="ja-JP" altLang="en-US" dirty="0"/>
              <a:t>厚労省は医薬基盤健康・栄養研究所。農水省では</a:t>
            </a:r>
            <a:r>
              <a:rPr kumimoji="1" lang="en-US" altLang="ja-JP" dirty="0" err="1"/>
              <a:t>AgrID</a:t>
            </a:r>
            <a:r>
              <a:rPr kumimoji="1" lang="ja-JP" altLang="en-US" dirty="0"/>
              <a:t>というデータベース。文科省が取りまとめ役となって、</a:t>
            </a:r>
            <a:r>
              <a:rPr kumimoji="1" lang="en-US" altLang="ja-JP" dirty="0"/>
              <a:t>4</a:t>
            </a:r>
            <a:r>
              <a:rPr kumimoji="1" lang="ja-JP" altLang="en-US" dirty="0"/>
              <a:t>省が連携してデータベース統合を進め、横断検索等ができるようになっている。</a:t>
            </a:r>
            <a:endParaRPr kumimoji="1" lang="en-US" altLang="ja-JP" dirty="0"/>
          </a:p>
          <a:p>
            <a:r>
              <a:rPr kumimoji="1" lang="ja-JP" altLang="en-US" dirty="0"/>
              <a:t>・その連携についての</a:t>
            </a:r>
            <a:r>
              <a:rPr kumimoji="1" lang="en-US" altLang="ja-JP" dirty="0"/>
              <a:t>Web</a:t>
            </a:r>
            <a:r>
              <a:rPr kumimoji="1" lang="ja-JP" altLang="en-US" dirty="0"/>
              <a:t>サイトが</a:t>
            </a:r>
            <a:r>
              <a:rPr kumimoji="1" lang="en-US" altLang="ja-JP" dirty="0"/>
              <a:t>integbio.jp</a:t>
            </a:r>
            <a:r>
              <a:rPr kumimoji="1" lang="ja-JP" altLang="en-US" dirty="0" err="1"/>
              <a:t>。</a:t>
            </a:r>
            <a:endParaRPr kumimoji="1" lang="en-US" altLang="ja-JP" dirty="0"/>
          </a:p>
          <a:p>
            <a:r>
              <a:rPr kumimoji="1" lang="ja-JP" altLang="en-US" dirty="0"/>
              <a:t>・それぞれの省庁がそれぞれのミッションに合わせて特色のある事業を行っているが、生命科学分野については、省庁の違いをあまり意識することなく、みなさまにデータを使っていただけるようになっている。こちらのページでおおまかな流れが分かる</a:t>
            </a:r>
            <a:endParaRPr kumimoji="1" lang="en-US" altLang="ja-JP" dirty="0"/>
          </a:p>
          <a:p>
            <a:r>
              <a:rPr kumimoji="1" lang="ja-JP" altLang="en-US" dirty="0"/>
              <a:t>・（環境省など）他省も巻き込みながら、今後もデータの連携を進めていく</a:t>
            </a:r>
            <a:endParaRPr kumimoji="1" lang="en-US" altLang="ja-JP" dirty="0"/>
          </a:p>
          <a:p>
            <a:r>
              <a:rPr kumimoji="1" lang="ja-JP" altLang="en-US" dirty="0"/>
              <a:t>→クリック</a:t>
            </a:r>
          </a:p>
          <a:p>
            <a:endParaRPr kumimoji="1" lang="ja-JP" altLang="en-US" dirty="0"/>
          </a:p>
        </p:txBody>
      </p:sp>
    </p:spTree>
    <p:extLst>
      <p:ext uri="{BB962C8B-B14F-4D97-AF65-F5344CB8AC3E}">
        <p14:creationId xmlns:p14="http://schemas.microsoft.com/office/powerpoint/2010/main" val="293143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・ここまでカタログ、一括検索、データの一括ダウンロードという</a:t>
            </a:r>
            <a:r>
              <a:rPr kumimoji="1" lang="en-US" altLang="ja-JP" dirty="0"/>
              <a:t>3</a:t>
            </a:r>
            <a:r>
              <a:rPr kumimoji="1" lang="ja-JP" altLang="en-US" dirty="0" err="1"/>
              <a:t>つの</a:t>
            </a:r>
            <a:r>
              <a:rPr kumimoji="1" lang="ja-JP" altLang="en-US" dirty="0"/>
              <a:t>サービスを紹介したが、次にヒトに関するデータ関連のサービスを紹介したい。</a:t>
            </a:r>
            <a:endParaRPr kumimoji="1" lang="en-US" altLang="ja-JP" dirty="0"/>
          </a:p>
          <a:p>
            <a:r>
              <a:rPr kumimoji="1" lang="ja-JP" altLang="en-US" dirty="0"/>
              <a:t>→クリック</a:t>
            </a:r>
          </a:p>
        </p:txBody>
      </p:sp>
    </p:spTree>
    <p:extLst>
      <p:ext uri="{BB962C8B-B14F-4D97-AF65-F5344CB8AC3E}">
        <p14:creationId xmlns:p14="http://schemas.microsoft.com/office/powerpoint/2010/main" val="2632621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NBDC</a:t>
            </a:r>
            <a:r>
              <a:rPr kumimoji="1" lang="ja-JP" altLang="en-US" dirty="0" err="1"/>
              <a:t>が提</a:t>
            </a:r>
            <a:r>
              <a:rPr kumimoji="1" lang="ja-JP" altLang="en-US" dirty="0"/>
              <a:t>供するその他の「人気の」サービスをいくつか紹介する。</a:t>
            </a:r>
            <a:endParaRPr kumimoji="1" lang="en-US" altLang="ja-JP" dirty="0"/>
          </a:p>
          <a:p>
            <a:r>
              <a:rPr kumimoji="1" lang="ja-JP" altLang="en-US" dirty="0"/>
              <a:t>→クリック</a:t>
            </a:r>
          </a:p>
        </p:txBody>
      </p:sp>
    </p:spTree>
    <p:extLst>
      <p:ext uri="{BB962C8B-B14F-4D97-AF65-F5344CB8AC3E}">
        <p14:creationId xmlns:p14="http://schemas.microsoft.com/office/powerpoint/2010/main" val="89587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・前のスライドのうち、日本における代表的な生命科学系</a:t>
            </a:r>
            <a:r>
              <a:rPr kumimoji="1" lang="en-US" altLang="ja-JP" dirty="0"/>
              <a:t>DB</a:t>
            </a:r>
            <a:r>
              <a:rPr kumimoji="1" lang="ja-JP" altLang="en-US" dirty="0"/>
              <a:t>はこの３つ。</a:t>
            </a:r>
            <a:endParaRPr kumimoji="1" lang="en-US" altLang="ja-JP" dirty="0"/>
          </a:p>
          <a:p>
            <a:r>
              <a:rPr kumimoji="1" lang="ja-JP" altLang="en-US" dirty="0"/>
              <a:t>　（</a:t>
            </a:r>
            <a:r>
              <a:rPr kumimoji="1" lang="en-US" altLang="ja-JP" dirty="0" err="1"/>
              <a:t>PDBj</a:t>
            </a:r>
            <a:r>
              <a:rPr kumimoji="1" lang="ja-JP" altLang="en-US" dirty="0"/>
              <a:t>は</a:t>
            </a:r>
            <a:r>
              <a:rPr kumimoji="1" lang="en-US" altLang="ja-JP" dirty="0"/>
              <a:t>wwPDB</a:t>
            </a:r>
            <a:r>
              <a:rPr kumimoji="1" lang="ja-JP" altLang="en-US" dirty="0"/>
              <a:t>のアジア拠点）</a:t>
            </a:r>
            <a:endParaRPr kumimoji="1" lang="en-US" altLang="ja-JP" dirty="0"/>
          </a:p>
          <a:p>
            <a:endParaRPr kumimoji="1" lang="ja-JP" altLang="en-US" dirty="0"/>
          </a:p>
        </p:txBody>
      </p:sp>
    </p:spTree>
    <p:extLst>
      <p:ext uri="{BB962C8B-B14F-4D97-AF65-F5344CB8AC3E}">
        <p14:creationId xmlns:p14="http://schemas.microsoft.com/office/powerpoint/2010/main" val="16641425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・種類別に探したり、関連するタグから探したり、キーワードで検索したりもできる</a:t>
            </a:r>
            <a:endParaRPr kumimoji="1" lang="en-US" altLang="ja-JP" dirty="0"/>
          </a:p>
          <a:p>
            <a:r>
              <a:rPr kumimoji="1" lang="ja-JP" altLang="en-US" dirty="0"/>
              <a:t>・何か</a:t>
            </a:r>
            <a:r>
              <a:rPr kumimoji="1" lang="en-US" altLang="ja-JP" dirty="0"/>
              <a:t>DB</a:t>
            </a:r>
            <a:r>
              <a:rPr kumimoji="1" lang="ja-JP" altLang="en-US" dirty="0"/>
              <a:t>やツールを使おうとして、分からないことがあったらこちらを探してもらえれば、役に立つ動画があるかもしれない。</a:t>
            </a:r>
            <a:endParaRPr kumimoji="1" lang="en-US" altLang="ja-JP" dirty="0"/>
          </a:p>
          <a:p>
            <a:r>
              <a:rPr kumimoji="1" lang="ja-JP" altLang="en-US" dirty="0"/>
              <a:t>・もし無いときには、リクエストも受け付けているので、どんどん要望を送って欲しい。</a:t>
            </a:r>
            <a:endParaRPr kumimoji="1" lang="en-US" altLang="ja-JP" dirty="0"/>
          </a:p>
          <a:p>
            <a:r>
              <a:rPr kumimoji="1" lang="ja-JP" altLang="en-US" dirty="0"/>
              <a:t>→クリック</a:t>
            </a:r>
          </a:p>
        </p:txBody>
      </p:sp>
    </p:spTree>
    <p:extLst>
      <p:ext uri="{BB962C8B-B14F-4D97-AF65-F5344CB8AC3E}">
        <p14:creationId xmlns:p14="http://schemas.microsoft.com/office/powerpoint/2010/main" val="2145734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・このような見た目。英語名はファーストオーサーズ。</a:t>
            </a:r>
            <a:endParaRPr kumimoji="1" lang="en-US" altLang="ja-JP" dirty="0"/>
          </a:p>
          <a:p>
            <a:r>
              <a:rPr kumimoji="1" lang="ja-JP" altLang="en-US" dirty="0"/>
              <a:t>・詳細な解説記事と、再配布可能な写真や図が掲載されている。</a:t>
            </a:r>
            <a:endParaRPr kumimoji="1" lang="en-US" altLang="ja-JP" dirty="0"/>
          </a:p>
          <a:p>
            <a:r>
              <a:rPr kumimoji="1" lang="ja-JP" altLang="en-US" dirty="0"/>
              <a:t>→クリック</a:t>
            </a:r>
          </a:p>
        </p:txBody>
      </p:sp>
    </p:spTree>
    <p:extLst>
      <p:ext uri="{BB962C8B-B14F-4D97-AF65-F5344CB8AC3E}">
        <p14:creationId xmlns:p14="http://schemas.microsoft.com/office/powerpoint/2010/main" val="31997537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・終わりにいくつかのおはなしを。</a:t>
            </a:r>
            <a:endParaRPr kumimoji="1" lang="en-US" altLang="ja-JP" dirty="0"/>
          </a:p>
          <a:p>
            <a:r>
              <a:rPr kumimoji="1" lang="ja-JP" altLang="en-US" dirty="0"/>
              <a:t>→クリック</a:t>
            </a:r>
          </a:p>
        </p:txBody>
      </p:sp>
    </p:spTree>
    <p:extLst>
      <p:ext uri="{BB962C8B-B14F-4D97-AF65-F5344CB8AC3E}">
        <p14:creationId xmlns:p14="http://schemas.microsoft.com/office/powerpoint/2010/main" val="16863321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844028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64062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0600" y="768350"/>
            <a:ext cx="5119688" cy="3838575"/>
          </a:xfrm>
        </p:spPr>
      </p:sp>
      <p:sp>
        <p:nvSpPr>
          <p:cNvPr id="3" name="ノート プレースホルダー 2"/>
          <p:cNvSpPr>
            <a:spLocks noGrp="1"/>
          </p:cNvSpPr>
          <p:nvPr>
            <p:ph type="body" idx="1"/>
          </p:nvPr>
        </p:nvSpPr>
        <p:spPr/>
        <p:txBody>
          <a:bodyPr/>
          <a:lstStyle/>
          <a:p>
            <a:r>
              <a:rPr kumimoji="1" lang="ja-JP" altLang="en-US" dirty="0"/>
              <a:t>・</a:t>
            </a:r>
          </a:p>
        </p:txBody>
      </p:sp>
    </p:spTree>
    <p:extLst>
      <p:ext uri="{BB962C8B-B14F-4D97-AF65-F5344CB8AC3E}">
        <p14:creationId xmlns:p14="http://schemas.microsoft.com/office/powerpoint/2010/main" val="1408604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・まだまだデータ共有に関しては、ここにあるような多くの問題が残っている</a:t>
            </a:r>
            <a:endParaRPr kumimoji="1" lang="en-US" altLang="ja-JP" dirty="0"/>
          </a:p>
          <a:p>
            <a:r>
              <a:rPr kumimoji="1" lang="ja-JP" altLang="en-US" dirty="0"/>
              <a:t>・データの共有についての意識はだいぶ高まっているが、強制力のあるルールではない。</a:t>
            </a:r>
            <a:endParaRPr kumimoji="1" lang="en-US" altLang="ja-JP" dirty="0"/>
          </a:p>
          <a:p>
            <a:r>
              <a:rPr kumimoji="1" lang="ja-JP" altLang="en-US" dirty="0"/>
              <a:t>・データを共有するためには手間がかかるので、そういったことをしていただいた研究者の方がきちんと評価される仕組みが必要。データを引用する、データベースを引用するという文化が育ちつつある。</a:t>
            </a:r>
            <a:endParaRPr kumimoji="1" lang="en-US" altLang="ja-JP" dirty="0"/>
          </a:p>
          <a:p>
            <a:r>
              <a:rPr kumimoji="1" lang="ja-JP" altLang="en-US" dirty="0"/>
              <a:t>・機微情報に関わる議論の行方はしっかりと見守りたい。</a:t>
            </a:r>
            <a:endParaRPr kumimoji="1" lang="en-US" altLang="ja-JP" dirty="0"/>
          </a:p>
          <a:p>
            <a:r>
              <a:rPr kumimoji="1" lang="ja-JP" altLang="en-US" dirty="0"/>
              <a:t>・バイオインフォマティクスに関わる人材の養成も必要</a:t>
            </a:r>
            <a:endParaRPr kumimoji="1" lang="en-US" altLang="ja-JP" dirty="0"/>
          </a:p>
          <a:p>
            <a:r>
              <a:rPr kumimoji="1" lang="ja-JP" altLang="en-US" dirty="0"/>
              <a:t>・予算も人員も少ないが、皆さんのお役に立てるように頑張りたい</a:t>
            </a:r>
            <a:endParaRPr kumimoji="1" lang="en-US" altLang="ja-JP" dirty="0"/>
          </a:p>
          <a:p>
            <a:r>
              <a:rPr kumimoji="1" lang="ja-JP" altLang="en-US" dirty="0"/>
              <a:t>→クリック</a:t>
            </a:r>
          </a:p>
        </p:txBody>
      </p:sp>
    </p:spTree>
    <p:extLst>
      <p:ext uri="{BB962C8B-B14F-4D97-AF65-F5344CB8AC3E}">
        <p14:creationId xmlns:p14="http://schemas.microsoft.com/office/powerpoint/2010/main" val="37764512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389560">
              <a:defRPr/>
            </a:pPr>
            <a:r>
              <a:rPr kumimoji="1" lang="ja-JP" altLang="en-US" dirty="0"/>
              <a:t>・使っていただくのが一番の後押し。</a:t>
            </a:r>
            <a:endParaRPr kumimoji="1" lang="en-US" altLang="ja-JP" dirty="0"/>
          </a:p>
          <a:p>
            <a:r>
              <a:rPr kumimoji="1" lang="ja-JP" altLang="en-US" dirty="0"/>
              <a:t>・</a:t>
            </a:r>
            <a:r>
              <a:rPr kumimoji="1" lang="en-US" altLang="ja-JP" dirty="0"/>
              <a:t>NBDC</a:t>
            </a:r>
            <a:r>
              <a:rPr kumimoji="1" lang="ja-JP" altLang="en-US" dirty="0" err="1"/>
              <a:t>が提</a:t>
            </a:r>
            <a:r>
              <a:rPr kumimoji="1" lang="ja-JP" altLang="en-US" dirty="0"/>
              <a:t>供するサービスを利用して成果が得られた際には、ご一報いただけるとありがたい。ポータルサイト等で取り上げさせていただくことも考えている。</a:t>
            </a:r>
          </a:p>
        </p:txBody>
      </p:sp>
    </p:spTree>
    <p:extLst>
      <p:ext uri="{BB962C8B-B14F-4D97-AF65-F5344CB8AC3E}">
        <p14:creationId xmlns:p14="http://schemas.microsoft.com/office/powerpoint/2010/main" val="4694355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7575" y="746125"/>
            <a:ext cx="4968875" cy="3727450"/>
          </a:xfrm>
        </p:spPr>
      </p:sp>
      <p:sp>
        <p:nvSpPr>
          <p:cNvPr id="3" name="ノート プレースホルダー 2"/>
          <p:cNvSpPr>
            <a:spLocks noGrp="1"/>
          </p:cNvSpPr>
          <p:nvPr>
            <p:ph type="body" idx="1"/>
          </p:nvPr>
        </p:nvSpPr>
        <p:spPr/>
        <p:txBody>
          <a:bodyPr/>
          <a:lstStyle/>
          <a:p>
            <a:r>
              <a:rPr kumimoji="1" lang="ja-JP" altLang="en-US" dirty="0"/>
              <a:t>・ご意見・ご要望、リクエスト等も受けているので、ぜひ。</a:t>
            </a:r>
            <a:endParaRPr kumimoji="1" lang="en-US" altLang="ja-JP" dirty="0"/>
          </a:p>
          <a:p>
            <a:r>
              <a:rPr kumimoji="1" lang="ja-JP" altLang="en-US" dirty="0"/>
              <a:t>・講習会の再度にアンケートをぜひ。</a:t>
            </a:r>
            <a:endParaRPr kumimoji="1" lang="en-US" altLang="ja-JP" dirty="0"/>
          </a:p>
          <a:p>
            <a:r>
              <a:rPr kumimoji="1" lang="ja-JP" altLang="en-US" dirty="0"/>
              <a:t>・後日、講習会の内容が皆様の研究のお役に立っているかなど、フォローアップアンケートもお送りするので、ぜひご協力をお願いします。</a:t>
            </a:r>
            <a:endParaRPr kumimoji="1" lang="en-US" altLang="ja-JP" dirty="0"/>
          </a:p>
          <a:p>
            <a:r>
              <a:rPr kumimoji="1" lang="ja-JP" altLang="en-US" dirty="0"/>
              <a:t>講習会活動の継続のためにもそういった情報が必要ですので。</a:t>
            </a:r>
            <a:endParaRPr kumimoji="1" lang="en-US" altLang="ja-JP" dirty="0"/>
          </a:p>
          <a:p>
            <a:endParaRPr kumimoji="1" lang="en-US" altLang="ja-JP" dirty="0"/>
          </a:p>
          <a:p>
            <a:r>
              <a:rPr kumimoji="1" lang="ja-JP" altLang="en-US" dirty="0"/>
              <a:t>ここまで全てで</a:t>
            </a:r>
            <a:r>
              <a:rPr kumimoji="1" lang="en-US" altLang="ja-JP" dirty="0"/>
              <a:t>90</a:t>
            </a:r>
            <a:r>
              <a:rPr kumimoji="1" lang="ja-JP" altLang="en-US" dirty="0"/>
              <a:t>分。</a:t>
            </a:r>
          </a:p>
        </p:txBody>
      </p:sp>
    </p:spTree>
    <p:extLst>
      <p:ext uri="{BB962C8B-B14F-4D97-AF65-F5344CB8AC3E}">
        <p14:creationId xmlns:p14="http://schemas.microsoft.com/office/powerpoint/2010/main" val="399591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・先ほどは扱う情報で分類したが、少し古いデータだが、データベースを構築方から分類すると表の通り。</a:t>
            </a:r>
          </a:p>
        </p:txBody>
      </p:sp>
    </p:spTree>
    <p:extLst>
      <p:ext uri="{BB962C8B-B14F-4D97-AF65-F5344CB8AC3E}">
        <p14:creationId xmlns:p14="http://schemas.microsoft.com/office/powerpoint/2010/main" val="219437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・前スライドの表のうち、バンク型の</a:t>
            </a:r>
            <a:r>
              <a:rPr kumimoji="1" lang="en-US" altLang="ja-JP" dirty="0"/>
              <a:t>DB</a:t>
            </a:r>
            <a:r>
              <a:rPr kumimoji="1" lang="ja-JP" altLang="en-US" dirty="0"/>
              <a:t>はどのようなものか。</a:t>
            </a:r>
            <a:endParaRPr kumimoji="1" lang="en-US" altLang="ja-JP" dirty="0"/>
          </a:p>
          <a:p>
            <a:r>
              <a:rPr kumimoji="1" lang="ja-JP" altLang="en-US" dirty="0"/>
              <a:t>・データ生産者からデータを受け取って蓄積し、公開・共有するための</a:t>
            </a:r>
            <a:r>
              <a:rPr kumimoji="1" lang="en-US" altLang="ja-JP" dirty="0"/>
              <a:t>DB</a:t>
            </a:r>
            <a:r>
              <a:rPr kumimoji="1" lang="ja-JP" altLang="en-US" dirty="0" err="1"/>
              <a:t>。</a:t>
            </a:r>
            <a:endParaRPr kumimoji="1" lang="en-US" altLang="ja-JP" dirty="0"/>
          </a:p>
          <a:p>
            <a:r>
              <a:rPr kumimoji="1" lang="ja-JP" altLang="en-US" dirty="0"/>
              <a:t>　（データの登録を受ける</a:t>
            </a:r>
            <a:r>
              <a:rPr kumimoji="1" lang="en-US" altLang="ja-JP" dirty="0"/>
              <a:t>DB</a:t>
            </a:r>
            <a:r>
              <a:rPr kumimoji="1" lang="ja-JP" altLang="en-US" dirty="0"/>
              <a:t>の総称としてはリポジトリと呼ばれることが多い）</a:t>
            </a:r>
            <a:endParaRPr kumimoji="1" lang="en-US" altLang="ja-JP" dirty="0"/>
          </a:p>
          <a:p>
            <a:r>
              <a:rPr kumimoji="1" lang="ja-JP" altLang="en-US" dirty="0"/>
              <a:t>・論文の根拠となったデータは公開して共有するのが当然の時代に。</a:t>
            </a:r>
            <a:endParaRPr kumimoji="1" lang="en-US" altLang="ja-JP" dirty="0"/>
          </a:p>
          <a:p>
            <a:r>
              <a:rPr kumimoji="1" lang="ja-JP" altLang="en-US" dirty="0"/>
              <a:t>・さらに公開されているのは論文の根拠データだけではない。</a:t>
            </a:r>
            <a:endParaRPr kumimoji="1" lang="en-US" altLang="ja-JP" dirty="0"/>
          </a:p>
          <a:p>
            <a:r>
              <a:rPr kumimoji="1" lang="ja-JP" altLang="en-US" dirty="0"/>
              <a:t>　公的資金で行われた研究のデータは、可能な限り公開</a:t>
            </a:r>
            <a:r>
              <a:rPr kumimoji="1" lang="en-US" altLang="ja-JP" dirty="0"/>
              <a:t>/</a:t>
            </a:r>
            <a:r>
              <a:rPr kumimoji="1" lang="ja-JP" altLang="en-US" dirty="0"/>
              <a:t>共有する「オープンサイエンス」の潮流が来ている。</a:t>
            </a:r>
            <a:endParaRPr kumimoji="1" lang="en-US" altLang="ja-JP" dirty="0"/>
          </a:p>
          <a:p>
            <a:r>
              <a:rPr kumimoji="1" lang="ja-JP" altLang="en-US" dirty="0"/>
              <a:t>→クリック</a:t>
            </a:r>
          </a:p>
        </p:txBody>
      </p:sp>
    </p:spTree>
    <p:extLst>
      <p:ext uri="{BB962C8B-B14F-4D97-AF65-F5344CB8AC3E}">
        <p14:creationId xmlns:p14="http://schemas.microsoft.com/office/powerpoint/2010/main" val="288608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pPr>
              <a:defRPr/>
            </a:pPr>
            <a:endParaRPr lang="en-US" altLang="ja-JP"/>
          </a:p>
        </p:txBody>
      </p:sp>
      <p:sp>
        <p:nvSpPr>
          <p:cNvPr id="5" name="フッター プレースホルダー 4"/>
          <p:cNvSpPr>
            <a:spLocks noGrp="1"/>
          </p:cNvSpPr>
          <p:nvPr>
            <p:ph type="ftr" sz="quarter" idx="11"/>
          </p:nvPr>
        </p:nvSpPr>
        <p:spPr/>
        <p:txBody>
          <a:bodyPr/>
          <a:lstStyle/>
          <a:p>
            <a:pPr>
              <a:defRPr/>
            </a:pPr>
            <a:endParaRPr lang="en-US" altLang="ja-JP"/>
          </a:p>
        </p:txBody>
      </p:sp>
      <p:sp>
        <p:nvSpPr>
          <p:cNvPr id="6" name="スライド番号プレースホルダー 5"/>
          <p:cNvSpPr>
            <a:spLocks noGrp="1"/>
          </p:cNvSpPr>
          <p:nvPr>
            <p:ph type="sldNum" sz="quarter" idx="12"/>
          </p:nvPr>
        </p:nvSpPr>
        <p:spPr/>
        <p:txBody>
          <a:bodyPr/>
          <a:lstStyle/>
          <a:p>
            <a:pPr>
              <a:defRPr/>
            </a:pPr>
            <a:fld id="{63130F18-B075-684C-BB82-8B04F57366F8}" type="slidenum">
              <a:rPr lang="en-US" altLang="ja-JP" smtClean="0"/>
              <a:pPr>
                <a:defRPr/>
              </a:pPr>
              <a:t>‹#›</a:t>
            </a:fld>
            <a:endParaRPr lang="en-US" altLang="ja-JP"/>
          </a:p>
        </p:txBody>
      </p:sp>
    </p:spTree>
    <p:extLst>
      <p:ext uri="{BB962C8B-B14F-4D97-AF65-F5344CB8AC3E}">
        <p14:creationId xmlns:p14="http://schemas.microsoft.com/office/powerpoint/2010/main" val="216412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a:defRPr/>
            </a:pPr>
            <a:endParaRPr lang="en-US" altLang="ja-JP"/>
          </a:p>
        </p:txBody>
      </p:sp>
      <p:sp>
        <p:nvSpPr>
          <p:cNvPr id="5" name="フッター プレースホルダー 4"/>
          <p:cNvSpPr>
            <a:spLocks noGrp="1"/>
          </p:cNvSpPr>
          <p:nvPr>
            <p:ph type="ftr" sz="quarter" idx="11"/>
          </p:nvPr>
        </p:nvSpPr>
        <p:spPr/>
        <p:txBody>
          <a:bodyPr/>
          <a:lstStyle/>
          <a:p>
            <a:pPr>
              <a:defRPr/>
            </a:pPr>
            <a:endParaRPr lang="en-US" altLang="ja-JP"/>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a:t>
            </a:fld>
            <a:endParaRPr lang="en-US" altLang="ja-JP"/>
          </a:p>
        </p:txBody>
      </p:sp>
    </p:spTree>
    <p:extLst>
      <p:ext uri="{BB962C8B-B14F-4D97-AF65-F5344CB8AC3E}">
        <p14:creationId xmlns:p14="http://schemas.microsoft.com/office/powerpoint/2010/main" val="3896305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a:defRPr/>
            </a:pPr>
            <a:endParaRPr lang="en-US" altLang="ja-JP"/>
          </a:p>
        </p:txBody>
      </p:sp>
      <p:sp>
        <p:nvSpPr>
          <p:cNvPr id="5" name="フッター プレースホルダー 4"/>
          <p:cNvSpPr>
            <a:spLocks noGrp="1"/>
          </p:cNvSpPr>
          <p:nvPr>
            <p:ph type="ftr" sz="quarter" idx="11"/>
          </p:nvPr>
        </p:nvSpPr>
        <p:spPr/>
        <p:txBody>
          <a:bodyPr/>
          <a:lstStyle/>
          <a:p>
            <a:pPr>
              <a:defRPr/>
            </a:pPr>
            <a:endParaRPr lang="en-US" altLang="ja-JP"/>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a:t>
            </a:fld>
            <a:endParaRPr lang="en-US" altLang="ja-JP"/>
          </a:p>
        </p:txBody>
      </p:sp>
    </p:spTree>
    <p:extLst>
      <p:ext uri="{BB962C8B-B14F-4D97-AF65-F5344CB8AC3E}">
        <p14:creationId xmlns:p14="http://schemas.microsoft.com/office/powerpoint/2010/main" val="3699976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p>
            <a:pPr>
              <a:defRPr/>
            </a:pPr>
            <a:endParaRPr lang="en-US" altLang="ja-JP" dirty="0"/>
          </a:p>
        </p:txBody>
      </p:sp>
      <p:sp>
        <p:nvSpPr>
          <p:cNvPr id="4" name="フッター プレースホルダー 3"/>
          <p:cNvSpPr>
            <a:spLocks noGrp="1"/>
          </p:cNvSpPr>
          <p:nvPr>
            <p:ph type="ftr" sz="quarter" idx="11"/>
          </p:nvPr>
        </p:nvSpPr>
        <p:spPr/>
        <p:txBody>
          <a:bodyPr/>
          <a:lstStyle/>
          <a:p>
            <a:pPr>
              <a:defRPr/>
            </a:pPr>
            <a:endParaRPr lang="en-US" altLang="ja-JP"/>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a:t>
            </a:fld>
            <a:endParaRPr lang="en-US" altLang="ja-JP" dirty="0"/>
          </a:p>
        </p:txBody>
      </p:sp>
    </p:spTree>
    <p:extLst>
      <p:ext uri="{BB962C8B-B14F-4D97-AF65-F5344CB8AC3E}">
        <p14:creationId xmlns:p14="http://schemas.microsoft.com/office/powerpoint/2010/main" val="177920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a:defRPr/>
            </a:pPr>
            <a:endParaRPr lang="en-US" altLang="ja-JP"/>
          </a:p>
        </p:txBody>
      </p:sp>
      <p:sp>
        <p:nvSpPr>
          <p:cNvPr id="5" name="フッター プレースホルダー 4"/>
          <p:cNvSpPr>
            <a:spLocks noGrp="1"/>
          </p:cNvSpPr>
          <p:nvPr>
            <p:ph type="ftr" sz="quarter" idx="11"/>
          </p:nvPr>
        </p:nvSpPr>
        <p:spPr/>
        <p:txBody>
          <a:bodyPr/>
          <a:lstStyle/>
          <a:p>
            <a:pPr>
              <a:defRPr/>
            </a:pPr>
            <a:endParaRPr lang="en-US" altLang="ja-JP"/>
          </a:p>
        </p:txBody>
      </p:sp>
      <p:sp>
        <p:nvSpPr>
          <p:cNvPr id="6" name="スライド番号プレースホルダー 5"/>
          <p:cNvSpPr>
            <a:spLocks noGrp="1"/>
          </p:cNvSpPr>
          <p:nvPr>
            <p:ph type="sldNum" sz="quarter" idx="12"/>
          </p:nvPr>
        </p:nvSpPr>
        <p:spPr/>
        <p:txBody>
          <a:bodyPr/>
          <a:lstStyle/>
          <a:p>
            <a:pPr>
              <a:defRPr/>
            </a:pPr>
            <a:fld id="{D1D1BA38-65B1-4B4A-8D11-635466F6320F}" type="slidenum">
              <a:rPr lang="en-US" altLang="ja-JP" smtClean="0"/>
              <a:pPr>
                <a:defRPr/>
              </a:pPr>
              <a:t>‹#›</a:t>
            </a:fld>
            <a:endParaRPr lang="en-US" altLang="ja-JP"/>
          </a:p>
        </p:txBody>
      </p:sp>
    </p:spTree>
    <p:extLst>
      <p:ext uri="{BB962C8B-B14F-4D97-AF65-F5344CB8AC3E}">
        <p14:creationId xmlns:p14="http://schemas.microsoft.com/office/powerpoint/2010/main" val="3831713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p>
        </p:txBody>
      </p:sp>
      <p:sp>
        <p:nvSpPr>
          <p:cNvPr id="5" name="フッター プレースホルダー 4"/>
          <p:cNvSpPr>
            <a:spLocks noGrp="1"/>
          </p:cNvSpPr>
          <p:nvPr>
            <p:ph type="ftr" sz="quarter" idx="11"/>
          </p:nvPr>
        </p:nvSpPr>
        <p:spPr/>
        <p:txBody>
          <a:bodyPr/>
          <a:lstStyle/>
          <a:p>
            <a:pPr>
              <a:defRPr/>
            </a:pPr>
            <a:endParaRPr lang="en-US" altLang="ja-JP"/>
          </a:p>
        </p:txBody>
      </p:sp>
      <p:sp>
        <p:nvSpPr>
          <p:cNvPr id="6" name="スライド番号プレースホルダー 5"/>
          <p:cNvSpPr>
            <a:spLocks noGrp="1"/>
          </p:cNvSpPr>
          <p:nvPr>
            <p:ph type="sldNum" sz="quarter" idx="12"/>
          </p:nvPr>
        </p:nvSpPr>
        <p:spPr/>
        <p:txBody>
          <a:bodyPr/>
          <a:lstStyle/>
          <a:p>
            <a:pPr>
              <a:defRPr/>
            </a:pPr>
            <a:fld id="{08B633AE-1CA7-8E40-A040-808AB49363A4}" type="slidenum">
              <a:rPr lang="en-US" altLang="ja-JP" smtClean="0"/>
              <a:pPr>
                <a:defRPr/>
              </a:pPr>
              <a:t>‹#›</a:t>
            </a:fld>
            <a:endParaRPr lang="en-US" altLang="ja-JP"/>
          </a:p>
        </p:txBody>
      </p:sp>
    </p:spTree>
    <p:extLst>
      <p:ext uri="{BB962C8B-B14F-4D97-AF65-F5344CB8AC3E}">
        <p14:creationId xmlns:p14="http://schemas.microsoft.com/office/powerpoint/2010/main" val="43188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pPr>
              <a:defRPr/>
            </a:pPr>
            <a:endParaRPr lang="en-US" altLang="ja-JP"/>
          </a:p>
        </p:txBody>
      </p:sp>
      <p:sp>
        <p:nvSpPr>
          <p:cNvPr id="6" name="フッター プレースホルダー 5"/>
          <p:cNvSpPr>
            <a:spLocks noGrp="1"/>
          </p:cNvSpPr>
          <p:nvPr>
            <p:ph type="ftr" sz="quarter" idx="11"/>
          </p:nvPr>
        </p:nvSpPr>
        <p:spPr/>
        <p:txBody>
          <a:bodyPr/>
          <a:lstStyle/>
          <a:p>
            <a:pPr>
              <a:defRPr/>
            </a:pPr>
            <a:endParaRPr lang="en-US" altLang="ja-JP"/>
          </a:p>
        </p:txBody>
      </p:sp>
      <p:sp>
        <p:nvSpPr>
          <p:cNvPr id="7" name="スライド番号プレースホルダー 6"/>
          <p:cNvSpPr>
            <a:spLocks noGrp="1"/>
          </p:cNvSpPr>
          <p:nvPr>
            <p:ph type="sldNum" sz="quarter" idx="12"/>
          </p:nvPr>
        </p:nvSpPr>
        <p:spPr/>
        <p:txBody>
          <a:bodyPr/>
          <a:lstStyle/>
          <a:p>
            <a:pPr>
              <a:defRPr/>
            </a:pPr>
            <a:fld id="{B1315359-AF6F-6F49-A5B9-68D72F2565C1}" type="slidenum">
              <a:rPr lang="en-US" altLang="ja-JP" smtClean="0"/>
              <a:pPr>
                <a:defRPr/>
              </a:pPr>
              <a:t>‹#›</a:t>
            </a:fld>
            <a:endParaRPr lang="en-US" altLang="ja-JP"/>
          </a:p>
        </p:txBody>
      </p:sp>
    </p:spTree>
    <p:extLst>
      <p:ext uri="{BB962C8B-B14F-4D97-AF65-F5344CB8AC3E}">
        <p14:creationId xmlns:p14="http://schemas.microsoft.com/office/powerpoint/2010/main" val="138979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pPr>
              <a:defRPr/>
            </a:pPr>
            <a:endParaRPr lang="en-US" altLang="ja-JP"/>
          </a:p>
        </p:txBody>
      </p:sp>
      <p:sp>
        <p:nvSpPr>
          <p:cNvPr id="8" name="フッター プレースホルダー 7"/>
          <p:cNvSpPr>
            <a:spLocks noGrp="1"/>
          </p:cNvSpPr>
          <p:nvPr>
            <p:ph type="ftr" sz="quarter" idx="11"/>
          </p:nvPr>
        </p:nvSpPr>
        <p:spPr/>
        <p:txBody>
          <a:bodyPr/>
          <a:lstStyle/>
          <a:p>
            <a:pPr>
              <a:defRPr/>
            </a:pPr>
            <a:endParaRPr lang="en-US" altLang="ja-JP"/>
          </a:p>
        </p:txBody>
      </p:sp>
      <p:sp>
        <p:nvSpPr>
          <p:cNvPr id="9" name="スライド番号プレースホルダー 8"/>
          <p:cNvSpPr>
            <a:spLocks noGrp="1"/>
          </p:cNvSpPr>
          <p:nvPr>
            <p:ph type="sldNum" sz="quarter" idx="12"/>
          </p:nvPr>
        </p:nvSpPr>
        <p:spPr/>
        <p:txBody>
          <a:bodyPr/>
          <a:lstStyle/>
          <a:p>
            <a:pPr>
              <a:defRPr/>
            </a:pPr>
            <a:fld id="{2F651E1D-AE32-1144-A5DE-D1D3E76C5319}" type="slidenum">
              <a:rPr lang="en-US" altLang="ja-JP" smtClean="0"/>
              <a:pPr>
                <a:defRPr/>
              </a:pPr>
              <a:t>‹#›</a:t>
            </a:fld>
            <a:endParaRPr lang="en-US" altLang="ja-JP"/>
          </a:p>
        </p:txBody>
      </p:sp>
    </p:spTree>
    <p:extLst>
      <p:ext uri="{BB962C8B-B14F-4D97-AF65-F5344CB8AC3E}">
        <p14:creationId xmlns:p14="http://schemas.microsoft.com/office/powerpoint/2010/main" val="307285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pPr>
              <a:defRPr/>
            </a:pPr>
            <a:endParaRPr lang="en-US" altLang="ja-JP"/>
          </a:p>
        </p:txBody>
      </p:sp>
      <p:sp>
        <p:nvSpPr>
          <p:cNvPr id="4" name="フッター プレースホルダー 3"/>
          <p:cNvSpPr>
            <a:spLocks noGrp="1"/>
          </p:cNvSpPr>
          <p:nvPr>
            <p:ph type="ftr" sz="quarter" idx="11"/>
          </p:nvPr>
        </p:nvSpPr>
        <p:spPr/>
        <p:txBody>
          <a:bodyPr/>
          <a:lstStyle/>
          <a:p>
            <a:pPr>
              <a:defRPr/>
            </a:pPr>
            <a:endParaRPr lang="en-US" altLang="ja-JP"/>
          </a:p>
        </p:txBody>
      </p:sp>
      <p:sp>
        <p:nvSpPr>
          <p:cNvPr id="5" name="スライド番号プレースホルダー 4"/>
          <p:cNvSpPr>
            <a:spLocks noGrp="1"/>
          </p:cNvSpPr>
          <p:nvPr>
            <p:ph type="sldNum" sz="quarter" idx="12"/>
          </p:nvPr>
        </p:nvSpPr>
        <p:spPr/>
        <p:txBody>
          <a:bodyPr/>
          <a:lstStyle/>
          <a:p>
            <a:pPr>
              <a:defRPr/>
            </a:pPr>
            <a:fld id="{A5E5E60F-E4C6-C74C-92F9-5758E8394C49}" type="slidenum">
              <a:rPr lang="en-US" altLang="ja-JP" smtClean="0"/>
              <a:pPr>
                <a:defRPr/>
              </a:pPr>
              <a:t>‹#›</a:t>
            </a:fld>
            <a:endParaRPr lang="en-US" altLang="ja-JP"/>
          </a:p>
        </p:txBody>
      </p:sp>
    </p:spTree>
    <p:extLst>
      <p:ext uri="{BB962C8B-B14F-4D97-AF65-F5344CB8AC3E}">
        <p14:creationId xmlns:p14="http://schemas.microsoft.com/office/powerpoint/2010/main" val="59952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337" y="10927"/>
            <a:ext cx="1351298" cy="425659"/>
          </a:xfrm>
          <a:prstGeom prst="rect">
            <a:avLst/>
          </a:prstGeom>
        </p:spPr>
      </p:pic>
      <p:sp>
        <p:nvSpPr>
          <p:cNvPr id="2" name="日付プレースホルダー 1"/>
          <p:cNvSpPr>
            <a:spLocks noGrp="1"/>
          </p:cNvSpPr>
          <p:nvPr>
            <p:ph type="dt" sz="half" idx="10"/>
          </p:nvPr>
        </p:nvSpPr>
        <p:spPr/>
        <p:txBody>
          <a:bodyPr/>
          <a:lstStyle/>
          <a:p>
            <a:pPr>
              <a:defRPr/>
            </a:pPr>
            <a:endParaRPr lang="en-US" altLang="ja-JP"/>
          </a:p>
        </p:txBody>
      </p:sp>
      <p:sp>
        <p:nvSpPr>
          <p:cNvPr id="3" name="フッター プレースホルダー 2"/>
          <p:cNvSpPr>
            <a:spLocks noGrp="1"/>
          </p:cNvSpPr>
          <p:nvPr>
            <p:ph type="ftr" sz="quarter" idx="11"/>
          </p:nvPr>
        </p:nvSpPr>
        <p:spPr/>
        <p:txBody>
          <a:bodyPr/>
          <a:lstStyle/>
          <a:p>
            <a:pPr>
              <a:defRPr/>
            </a:pPr>
            <a:endParaRPr lang="en-US" altLang="ja-JP" dirty="0"/>
          </a:p>
        </p:txBody>
      </p:sp>
      <p:grpSp>
        <p:nvGrpSpPr>
          <p:cNvPr id="6" name="グループ化 5"/>
          <p:cNvGrpSpPr/>
          <p:nvPr userDrawn="1"/>
        </p:nvGrpSpPr>
        <p:grpSpPr>
          <a:xfrm>
            <a:off x="4992767" y="6627160"/>
            <a:ext cx="4151237" cy="215444"/>
            <a:chOff x="5408828" y="6627168"/>
            <a:chExt cx="4497173" cy="215444"/>
          </a:xfrm>
        </p:grpSpPr>
        <p:pic>
          <p:nvPicPr>
            <p:cNvPr id="7" name="図 6" descr="cc-by.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08828" y="6651188"/>
              <a:ext cx="813843" cy="152405"/>
            </a:xfrm>
            <a:prstGeom prst="rect">
              <a:avLst/>
            </a:prstGeom>
          </p:spPr>
        </p:pic>
        <p:sp>
          <p:nvSpPr>
            <p:cNvPr id="8" name="テキスト ボックス 7"/>
            <p:cNvSpPr txBox="1"/>
            <p:nvPr userDrawn="1"/>
          </p:nvSpPr>
          <p:spPr>
            <a:xfrm>
              <a:off x="6222671" y="6627168"/>
              <a:ext cx="3683330" cy="215444"/>
            </a:xfrm>
            <a:prstGeom prst="rect">
              <a:avLst/>
            </a:prstGeom>
            <a:noFill/>
          </p:spPr>
          <p:txBody>
            <a:bodyPr wrap="square" rtlCol="0">
              <a:spAutoFit/>
            </a:bodyPr>
            <a:lstStyle/>
            <a:p>
              <a:r>
                <a:rPr lang="en-US" altLang="en-US" sz="800" baseline="0" dirty="0">
                  <a:latin typeface="Segoe UI" pitchFamily="34" charset="0"/>
                  <a:ea typeface="メイリオ" pitchFamily="50" charset="-128"/>
                </a:rPr>
                <a:t>© 20</a:t>
              </a:r>
              <a:r>
                <a:rPr lang="en-US" altLang="ja-JP" sz="800" baseline="0" dirty="0">
                  <a:latin typeface="Segoe UI" pitchFamily="34" charset="0"/>
                  <a:ea typeface="メイリオ" pitchFamily="50" charset="-128"/>
                </a:rPr>
                <a:t>18</a:t>
              </a:r>
              <a:r>
                <a:rPr lang="ja-JP" altLang="en-US" sz="800" dirty="0">
                  <a:latin typeface="Segoe UI" pitchFamily="34" charset="0"/>
                  <a:ea typeface="メイリオ" pitchFamily="50" charset="-128"/>
                </a:rPr>
                <a:t>　</a:t>
              </a:r>
              <a:r>
                <a:rPr lang="ja-JP" altLang="en-US" sz="800" baseline="0" dirty="0">
                  <a:latin typeface="Segoe UI" pitchFamily="34" charset="0"/>
                  <a:ea typeface="メイリオ" pitchFamily="50" charset="-128"/>
                </a:rPr>
                <a:t>統合データベース講習会</a:t>
              </a:r>
              <a:r>
                <a:rPr lang="en-US" altLang="ja-JP" sz="800" dirty="0">
                  <a:latin typeface="Segoe UI" pitchFamily="34" charset="0"/>
                  <a:ea typeface="メイリオ" pitchFamily="50" charset="-128"/>
                </a:rPr>
                <a:t> Licensed Under CC </a:t>
              </a:r>
              <a:r>
                <a:rPr lang="ja-JP" altLang="en-US" sz="800" dirty="0">
                  <a:latin typeface="Segoe UI" pitchFamily="34" charset="0"/>
                  <a:ea typeface="メイリオ" pitchFamily="50" charset="-128"/>
                </a:rPr>
                <a:t>表示</a:t>
              </a:r>
              <a:r>
                <a:rPr lang="en-US" altLang="ja-JP" sz="800" dirty="0">
                  <a:latin typeface="Segoe UI" pitchFamily="34" charset="0"/>
                  <a:ea typeface="メイリオ" pitchFamily="50" charset="-128"/>
                </a:rPr>
                <a:t> 4.0</a:t>
              </a:r>
              <a:r>
                <a:rPr lang="ja-JP" altLang="en-US" sz="800" baseline="0" dirty="0">
                  <a:latin typeface="Segoe UI" pitchFamily="34" charset="0"/>
                  <a:ea typeface="メイリオ" pitchFamily="50" charset="-128"/>
                </a:rPr>
                <a:t> 国際</a:t>
              </a:r>
              <a:endParaRPr lang="en-US" altLang="ja-JP" sz="800" baseline="0" dirty="0">
                <a:latin typeface="Segoe UI" pitchFamily="34" charset="0"/>
                <a:ea typeface="メイリオ" pitchFamily="50" charset="-128"/>
              </a:endParaRPr>
            </a:p>
          </p:txBody>
        </p:sp>
      </p:grpSp>
      <p:sp>
        <p:nvSpPr>
          <p:cNvPr id="9" name="Rectangle 2"/>
          <p:cNvSpPr>
            <a:spLocks noChangeArrowheads="1"/>
          </p:cNvSpPr>
          <p:nvPr userDrawn="1"/>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p>
        </p:txBody>
      </p:sp>
      <p:sp>
        <p:nvSpPr>
          <p:cNvPr id="10" name="Rectangle 2"/>
          <p:cNvSpPr>
            <a:spLocks noChangeArrowheads="1"/>
          </p:cNvSpPr>
          <p:nvPr userDrawn="1"/>
        </p:nvSpPr>
        <p:spPr bwMode="auto">
          <a:xfrm>
            <a:off x="1" y="-34072"/>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p>
        </p:txBody>
      </p:sp>
      <p:sp>
        <p:nvSpPr>
          <p:cNvPr id="11" name="Text Box 16"/>
          <p:cNvSpPr txBox="1">
            <a:spLocks noChangeArrowheads="1"/>
          </p:cNvSpPr>
          <p:nvPr userDrawn="1"/>
        </p:nvSpPr>
        <p:spPr bwMode="auto">
          <a:xfrm>
            <a:off x="0" y="6608213"/>
            <a:ext cx="1556794" cy="2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baseline="0" dirty="0">
                <a:solidFill>
                  <a:srgbClr val="006699"/>
                </a:solidFill>
                <a:latin typeface="Segoe UI" pitchFamily="34" charset="0"/>
                <a:ea typeface="メイリオ" pitchFamily="50" charset="-128"/>
                <a:cs typeface="ヒラギノ角ゴ Std W8" charset="0"/>
              </a:rPr>
              <a:t>https://biosciencedbc.jp/</a:t>
            </a:r>
            <a:endParaRPr lang="ja-JP" altLang="en-US" sz="1000" baseline="0" dirty="0">
              <a:solidFill>
                <a:srgbClr val="006699"/>
              </a:solidFill>
              <a:latin typeface="Segoe UI" pitchFamily="34" charset="0"/>
              <a:ea typeface="メイリオ" pitchFamily="50" charset="-128"/>
              <a:cs typeface="ヒラギノ角ゴ Std W8" charset="0"/>
            </a:endParaRPr>
          </a:p>
        </p:txBody>
      </p:sp>
      <p:sp>
        <p:nvSpPr>
          <p:cNvPr id="15" name="スライド番号プレースホルダー 14"/>
          <p:cNvSpPr>
            <a:spLocks noGrp="1"/>
          </p:cNvSpPr>
          <p:nvPr>
            <p:ph type="sldNum" sz="quarter" idx="12"/>
          </p:nvPr>
        </p:nvSpPr>
        <p:spPr/>
        <p:txBody>
          <a:bodyPr/>
          <a:lstStyle/>
          <a:p>
            <a:pPr>
              <a:defRPr/>
            </a:pPr>
            <a:fld id="{86EE3BCA-E093-6943-9DB2-5EBC387AED03}" type="slidenum">
              <a:rPr lang="en-US" altLang="ja-JP" smtClean="0"/>
              <a:pPr>
                <a:defRPr/>
              </a:pPr>
              <a:t>‹#›</a:t>
            </a:fld>
            <a:endParaRPr lang="en-US" altLang="ja-JP"/>
          </a:p>
        </p:txBody>
      </p:sp>
    </p:spTree>
    <p:extLst>
      <p:ext uri="{BB962C8B-B14F-4D97-AF65-F5344CB8AC3E}">
        <p14:creationId xmlns:p14="http://schemas.microsoft.com/office/powerpoint/2010/main" val="321491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p>
        </p:txBody>
      </p:sp>
      <p:sp>
        <p:nvSpPr>
          <p:cNvPr id="6" name="フッター プレースホルダー 5"/>
          <p:cNvSpPr>
            <a:spLocks noGrp="1"/>
          </p:cNvSpPr>
          <p:nvPr>
            <p:ph type="ftr" sz="quarter" idx="11"/>
          </p:nvPr>
        </p:nvSpPr>
        <p:spPr/>
        <p:txBody>
          <a:bodyPr/>
          <a:lstStyle/>
          <a:p>
            <a:pPr>
              <a:defRPr/>
            </a:pPr>
            <a:endParaRPr lang="en-US" altLang="ja-JP"/>
          </a:p>
        </p:txBody>
      </p:sp>
      <p:sp>
        <p:nvSpPr>
          <p:cNvPr id="7" name="スライド番号プレースホルダー 6"/>
          <p:cNvSpPr>
            <a:spLocks noGrp="1"/>
          </p:cNvSpPr>
          <p:nvPr>
            <p:ph type="sldNum" sz="quarter" idx="12"/>
          </p:nvPr>
        </p:nvSpPr>
        <p:spPr/>
        <p:txBody>
          <a:bodyPr/>
          <a:lstStyle/>
          <a:p>
            <a:pPr>
              <a:defRPr/>
            </a:pPr>
            <a:fld id="{86EE3BCA-E093-6943-9DB2-5EBC387AED03}" type="slidenum">
              <a:rPr lang="en-US" altLang="ja-JP" smtClean="0"/>
              <a:pPr>
                <a:defRPr/>
              </a:pPr>
              <a:t>‹#›</a:t>
            </a:fld>
            <a:endParaRPr lang="en-US" altLang="ja-JP"/>
          </a:p>
        </p:txBody>
      </p:sp>
    </p:spTree>
    <p:extLst>
      <p:ext uri="{BB962C8B-B14F-4D97-AF65-F5344CB8AC3E}">
        <p14:creationId xmlns:p14="http://schemas.microsoft.com/office/powerpoint/2010/main" val="1320033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p>
        </p:txBody>
      </p:sp>
      <p:sp>
        <p:nvSpPr>
          <p:cNvPr id="6" name="フッター プレースホルダー 5"/>
          <p:cNvSpPr>
            <a:spLocks noGrp="1"/>
          </p:cNvSpPr>
          <p:nvPr>
            <p:ph type="ftr" sz="quarter" idx="11"/>
          </p:nvPr>
        </p:nvSpPr>
        <p:spPr/>
        <p:txBody>
          <a:bodyPr/>
          <a:lstStyle/>
          <a:p>
            <a:pPr>
              <a:defRPr/>
            </a:pPr>
            <a:endParaRPr lang="en-US" altLang="ja-JP"/>
          </a:p>
        </p:txBody>
      </p:sp>
      <p:sp>
        <p:nvSpPr>
          <p:cNvPr id="7" name="スライド番号プレースホルダー 6"/>
          <p:cNvSpPr>
            <a:spLocks noGrp="1"/>
          </p:cNvSpPr>
          <p:nvPr>
            <p:ph type="sldNum" sz="quarter" idx="12"/>
          </p:nvPr>
        </p:nvSpPr>
        <p:spPr/>
        <p:txBody>
          <a:bodyPr/>
          <a:lstStyle/>
          <a:p>
            <a:pPr>
              <a:defRPr/>
            </a:pPr>
            <a:fld id="{6B8694C1-6F91-A84A-94E3-8151705CBFB4}" type="slidenum">
              <a:rPr lang="en-US" altLang="ja-JP" smtClean="0"/>
              <a:pPr>
                <a:defRPr/>
              </a:pPr>
              <a:t>‹#›</a:t>
            </a:fld>
            <a:endParaRPr lang="en-US" altLang="ja-JP"/>
          </a:p>
        </p:txBody>
      </p:sp>
    </p:spTree>
    <p:extLst>
      <p:ext uri="{BB962C8B-B14F-4D97-AF65-F5344CB8AC3E}">
        <p14:creationId xmlns:p14="http://schemas.microsoft.com/office/powerpoint/2010/main" val="405641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ja-JP"/>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ja-JP"/>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6EE3BCA-E093-6943-9DB2-5EBC387AED03}" type="slidenum">
              <a:rPr lang="en-US" altLang="ja-JP" smtClean="0"/>
              <a:pPr>
                <a:defRPr/>
              </a:pPr>
              <a:t>‹#›</a:t>
            </a:fld>
            <a:endParaRPr lang="en-US" altLang="ja-JP"/>
          </a:p>
        </p:txBody>
      </p:sp>
    </p:spTree>
    <p:extLst>
      <p:ext uri="{BB962C8B-B14F-4D97-AF65-F5344CB8AC3E}">
        <p14:creationId xmlns:p14="http://schemas.microsoft.com/office/powerpoint/2010/main" val="28551776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www.jst.go.j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hyperlink" Target="http://biosciencedbc.jp/"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biosciencedbc.j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png"/><Relationship Id="rId7"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creativecommons.jp/licenses/"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biosciencedbc.j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integbio.jp/dbcatalo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creativecommons.org/licenses/by/2.1/jp/"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biosciencedbc.jp/dbsearch/mobile/"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dbarchive.biosciencedbc.j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hyperlink" Target="http://integbio.jp/"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hyperlink" Target="http://togotv.dbcls.jp/ja/" TargetMode="Externa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hyperlink" Target="http://first.lifesciencedb.jp/"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hyperlink" Target="https://pubcasefinder.dbcls.jp/" TargetMode="External"/><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hyperlink" Target="https://dbcls.rois.ac.jp/services.html"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5.tiff"/></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hyperlink" Target="mailto:ajacs@biosciencedbc.jp" TargetMode="External"/><Relationship Id="rId5" Type="http://schemas.openxmlformats.org/officeDocument/2006/relationships/hyperlink" Target="https://biosciencedbc.jp/"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ChangeArrowheads="1"/>
          </p:cNvSpPr>
          <p:nvPr/>
        </p:nvSpPr>
        <p:spPr bwMode="auto">
          <a:xfrm>
            <a:off x="2931" y="3409954"/>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40" name="Text Box 161"/>
          <p:cNvSpPr txBox="1">
            <a:spLocks noChangeArrowheads="1"/>
          </p:cNvSpPr>
          <p:nvPr/>
        </p:nvSpPr>
        <p:spPr bwMode="auto">
          <a:xfrm>
            <a:off x="1943491" y="3644743"/>
            <a:ext cx="5556286" cy="12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a:latin typeface="メイリオ" panose="020B0604030504040204" pitchFamily="50" charset="-128"/>
                <a:ea typeface="メイリオ" panose="020B0604030504040204" pitchFamily="50" charset="-128"/>
              </a:rPr>
              <a:t>三橋　信孝、豊岡　理人</a:t>
            </a:r>
            <a:endParaRPr lang="en-US" altLang="ja-JP" dirty="0">
              <a:latin typeface="メイリオ" panose="020B0604030504040204" pitchFamily="50" charset="-128"/>
              <a:ea typeface="メイリオ" panose="020B0604030504040204" pitchFamily="50" charset="-128"/>
            </a:endParaRPr>
          </a:p>
          <a:p>
            <a:pPr algn="ctr"/>
            <a:endParaRPr lang="en-US" altLang="ja-JP" sz="1700" dirty="0">
              <a:latin typeface="メイリオ" panose="020B0604030504040204" pitchFamily="50" charset="-128"/>
              <a:ea typeface="メイリオ" panose="020B0604030504040204" pitchFamily="50" charset="-128"/>
            </a:endParaRPr>
          </a:p>
          <a:p>
            <a:pPr algn="ctr"/>
            <a:r>
              <a:rPr lang="ja-JP" altLang="en-US" sz="1700">
                <a:latin typeface="メイリオ" panose="020B0604030504040204" pitchFamily="50" charset="-128"/>
                <a:ea typeface="メイリオ" panose="020B0604030504040204" pitchFamily="50" charset="-128"/>
              </a:rPr>
              <a:t>バイオサイエンスデータベースセンター</a:t>
            </a:r>
            <a:r>
              <a:rPr lang="en-US" altLang="ja-JP" sz="1700" dirty="0">
                <a:latin typeface="メイリオ" panose="020B0604030504040204" pitchFamily="50" charset="-128"/>
                <a:ea typeface="メイリオ" panose="020B0604030504040204" pitchFamily="50" charset="-128"/>
              </a:rPr>
              <a:t>(NBDC)</a:t>
            </a:r>
            <a:r>
              <a:rPr lang="ja-JP" altLang="en-US" sz="1700" dirty="0">
                <a:latin typeface="メイリオ" pitchFamily="50" charset="-128"/>
                <a:ea typeface="メイリオ" pitchFamily="50" charset="-128"/>
                <a:cs typeface="メイリオ" pitchFamily="50" charset="-128"/>
              </a:rPr>
              <a:t> 、</a:t>
            </a:r>
            <a:r>
              <a:rPr lang="en-US" altLang="ja-JP" sz="1700" dirty="0">
                <a:latin typeface="メイリオ" pitchFamily="50" charset="-128"/>
                <a:ea typeface="メイリオ" pitchFamily="50" charset="-128"/>
                <a:cs typeface="メイリオ" pitchFamily="50" charset="-128"/>
              </a:rPr>
              <a:t>JST</a:t>
            </a:r>
          </a:p>
          <a:p>
            <a:pPr algn="ctr"/>
            <a:endParaRPr lang="en-US" altLang="ja-JP" sz="1800" dirty="0">
              <a:latin typeface="メイリオ" panose="020B0604030504040204" pitchFamily="50" charset="-128"/>
              <a:ea typeface="メイリオ" panose="020B0604030504040204" pitchFamily="50" charset="-128"/>
            </a:endParaRPr>
          </a:p>
        </p:txBody>
      </p:sp>
      <p:sp>
        <p:nvSpPr>
          <p:cNvPr id="14342" name="Text Box 161"/>
          <p:cNvSpPr txBox="1">
            <a:spLocks noChangeArrowheads="1"/>
          </p:cNvSpPr>
          <p:nvPr/>
        </p:nvSpPr>
        <p:spPr bwMode="auto">
          <a:xfrm>
            <a:off x="149867" y="2027173"/>
            <a:ext cx="8778322" cy="161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3600" dirty="0">
                <a:latin typeface="メイリオ" pitchFamily="50" charset="-128"/>
                <a:ea typeface="メイリオ" pitchFamily="50" charset="-128"/>
                <a:cs typeface="メイリオ" pitchFamily="50" charset="-128"/>
              </a:rPr>
              <a:t>NBDC</a:t>
            </a:r>
            <a:r>
              <a:rPr lang="ja-JP" altLang="en-US" sz="3600" dirty="0">
                <a:latin typeface="メイリオ" pitchFamily="50" charset="-128"/>
                <a:ea typeface="メイリオ" pitchFamily="50" charset="-128"/>
                <a:cs typeface="メイリオ" pitchFamily="50" charset="-128"/>
              </a:rPr>
              <a:t>の紹介と</a:t>
            </a:r>
            <a:r>
              <a:rPr lang="en-US" altLang="ja-JP" sz="3600" dirty="0">
                <a:latin typeface="メイリオ" pitchFamily="50" charset="-128"/>
                <a:ea typeface="メイリオ" pitchFamily="50" charset="-128"/>
                <a:cs typeface="メイリオ" pitchFamily="50" charset="-128"/>
              </a:rPr>
              <a:t>NBDC</a:t>
            </a:r>
            <a:r>
              <a:rPr lang="ja-JP" altLang="en-US" sz="3600" dirty="0" err="1">
                <a:latin typeface="メイリオ" pitchFamily="50" charset="-128"/>
                <a:ea typeface="メイリオ" pitchFamily="50" charset="-128"/>
                <a:cs typeface="メイリオ" pitchFamily="50" charset="-128"/>
              </a:rPr>
              <a:t>が提</a:t>
            </a:r>
            <a:r>
              <a:rPr lang="ja-JP" altLang="en-US" sz="3600" dirty="0">
                <a:latin typeface="メイリオ" pitchFamily="50" charset="-128"/>
                <a:ea typeface="メイリオ" pitchFamily="50" charset="-128"/>
                <a:cs typeface="メイリオ" pitchFamily="50" charset="-128"/>
              </a:rPr>
              <a:t>供するサービス</a:t>
            </a:r>
            <a:endParaRPr lang="en-US" altLang="ja-JP" sz="3600" dirty="0">
              <a:latin typeface="メイリオ" pitchFamily="50" charset="-128"/>
              <a:ea typeface="メイリオ" pitchFamily="50" charset="-128"/>
              <a:cs typeface="メイリオ" pitchFamily="50" charset="-128"/>
            </a:endParaRPr>
          </a:p>
          <a:p>
            <a:pPr algn="ctr"/>
            <a:r>
              <a:rPr lang="ja-JP" altLang="en-US" sz="2800" dirty="0">
                <a:latin typeface="メイリオ" pitchFamily="50" charset="-128"/>
                <a:ea typeface="メイリオ" pitchFamily="50" charset="-128"/>
                <a:cs typeface="メイリオ" pitchFamily="50" charset="-128"/>
              </a:rPr>
              <a:t>～生命科学系のデータを活用するために～</a:t>
            </a:r>
            <a:endParaRPr lang="en-US" altLang="ja-JP" sz="2800" dirty="0">
              <a:latin typeface="メイリオ" pitchFamily="50" charset="-128"/>
              <a:ea typeface="メイリオ" pitchFamily="50" charset="-128"/>
              <a:cs typeface="メイリオ" pitchFamily="50" charset="-128"/>
            </a:endParaRPr>
          </a:p>
          <a:p>
            <a:pPr algn="ctr"/>
            <a:endParaRPr lang="ja-JP" altLang="en-US" sz="3200" dirty="0">
              <a:latin typeface="メイリオ" pitchFamily="50" charset="-128"/>
              <a:ea typeface="メイリオ" pitchFamily="50" charset="-128"/>
              <a:cs typeface="メイリオ" pitchFamily="50" charset="-128"/>
            </a:endParaRPr>
          </a:p>
        </p:txBody>
      </p:sp>
      <p:sp>
        <p:nvSpPr>
          <p:cNvPr id="14344" name="Text Box 17"/>
          <p:cNvSpPr txBox="1">
            <a:spLocks noChangeArrowheads="1"/>
          </p:cNvSpPr>
          <p:nvPr/>
        </p:nvSpPr>
        <p:spPr bwMode="auto">
          <a:xfrm>
            <a:off x="1582500" y="720729"/>
            <a:ext cx="5914525"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latin typeface="メイリオ" pitchFamily="50" charset="-128"/>
                <a:ea typeface="メイリオ" pitchFamily="50" charset="-128"/>
                <a:cs typeface="メイリオ" pitchFamily="50" charset="-128"/>
              </a:rPr>
              <a:t>統合データベース講習会</a:t>
            </a:r>
            <a:r>
              <a:rPr lang="ja-JP" altLang="en-US">
                <a:latin typeface="メイリオ" pitchFamily="50" charset="-128"/>
                <a:ea typeface="メイリオ" pitchFamily="50" charset="-128"/>
                <a:cs typeface="メイリオ" pitchFamily="50" charset="-128"/>
              </a:rPr>
              <a:t>：</a:t>
            </a:r>
            <a:r>
              <a:rPr lang="en-US" altLang="ja-JP" dirty="0">
                <a:latin typeface="メイリオ" pitchFamily="50" charset="-128"/>
                <a:ea typeface="メイリオ" pitchFamily="50" charset="-128"/>
                <a:cs typeface="メイリオ" pitchFamily="50" charset="-128"/>
              </a:rPr>
              <a:t>AJACS</a:t>
            </a:r>
            <a:r>
              <a:rPr lang="ja-JP" altLang="en-US">
                <a:latin typeface="メイリオ" pitchFamily="50" charset="-128"/>
                <a:ea typeface="メイリオ" pitchFamily="50" charset="-128"/>
                <a:cs typeface="メイリオ" pitchFamily="50" charset="-128"/>
              </a:rPr>
              <a:t>町田</a:t>
            </a:r>
            <a:r>
              <a:rPr lang="ja-JP" altLang="en-US" dirty="0">
                <a:latin typeface="メイリオ" pitchFamily="50" charset="-128"/>
                <a:ea typeface="メイリオ" pitchFamily="50" charset="-128"/>
                <a:cs typeface="メイリオ" pitchFamily="50" charset="-128"/>
              </a:rPr>
              <a:t>　</a:t>
            </a:r>
          </a:p>
        </p:txBody>
      </p:sp>
      <p:sp>
        <p:nvSpPr>
          <p:cNvPr id="14345" name="Text Box 161"/>
          <p:cNvSpPr txBox="1">
            <a:spLocks noChangeArrowheads="1"/>
          </p:cNvSpPr>
          <p:nvPr/>
        </p:nvSpPr>
        <p:spPr bwMode="auto">
          <a:xfrm>
            <a:off x="3594723" y="293689"/>
            <a:ext cx="1888616" cy="34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700" dirty="0">
                <a:latin typeface="メイリオ" pitchFamily="50" charset="-128"/>
                <a:ea typeface="メイリオ" pitchFamily="50" charset="-128"/>
                <a:cs typeface="メイリオ" pitchFamily="50" charset="-128"/>
              </a:rPr>
              <a:t>2018</a:t>
            </a:r>
            <a:r>
              <a:rPr lang="ja-JP" altLang="en-US" sz="1700">
                <a:latin typeface="メイリオ" pitchFamily="50" charset="-128"/>
                <a:ea typeface="メイリオ" pitchFamily="50" charset="-128"/>
                <a:cs typeface="メイリオ" pitchFamily="50" charset="-128"/>
              </a:rPr>
              <a:t>年</a:t>
            </a:r>
            <a:r>
              <a:rPr lang="en-US" altLang="ja-JP" sz="1700" dirty="0">
                <a:latin typeface="メイリオ" pitchFamily="50" charset="-128"/>
                <a:ea typeface="メイリオ" pitchFamily="50" charset="-128"/>
                <a:cs typeface="メイリオ" pitchFamily="50" charset="-128"/>
              </a:rPr>
              <a:t>12</a:t>
            </a:r>
            <a:r>
              <a:rPr lang="ja-JP" altLang="en-US" sz="1700">
                <a:latin typeface="メイリオ" pitchFamily="50" charset="-128"/>
                <a:ea typeface="メイリオ" pitchFamily="50" charset="-128"/>
                <a:cs typeface="メイリオ" pitchFamily="50" charset="-128"/>
              </a:rPr>
              <a:t>月</a:t>
            </a:r>
            <a:r>
              <a:rPr lang="en-US" altLang="ja-JP" sz="1700" dirty="0">
                <a:latin typeface="メイリオ" pitchFamily="50" charset="-128"/>
                <a:ea typeface="メイリオ" pitchFamily="50" charset="-128"/>
                <a:cs typeface="メイリオ" pitchFamily="50" charset="-128"/>
              </a:rPr>
              <a:t>14</a:t>
            </a:r>
            <a:r>
              <a:rPr lang="ja-JP" altLang="en-US" sz="1700">
                <a:latin typeface="メイリオ" pitchFamily="50" charset="-128"/>
                <a:ea typeface="メイリオ" pitchFamily="50" charset="-128"/>
                <a:cs typeface="メイリオ" pitchFamily="50" charset="-128"/>
              </a:rPr>
              <a:t>日</a:t>
            </a:r>
            <a:endParaRPr lang="ja-JP" altLang="en-US" sz="1700" dirty="0">
              <a:latin typeface="メイリオ" pitchFamily="50" charset="-128"/>
              <a:ea typeface="メイリオ" pitchFamily="50" charset="-128"/>
              <a:cs typeface="メイリオ" pitchFamily="50"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34293" y="5809509"/>
            <a:ext cx="2574680" cy="546841"/>
          </a:xfrm>
          <a:prstGeom prst="rect">
            <a:avLst/>
          </a:prstGeom>
        </p:spPr>
      </p:pic>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1</a:t>
            </a:fld>
            <a:endParaRPr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161"/>
          <p:cNvSpPr txBox="1">
            <a:spLocks noChangeArrowheads="1"/>
          </p:cNvSpPr>
          <p:nvPr/>
        </p:nvSpPr>
        <p:spPr bwMode="auto">
          <a:xfrm>
            <a:off x="993182" y="122948"/>
            <a:ext cx="6352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800" dirty="0">
                <a:latin typeface="メイリオ" panose="020B0604030504040204" pitchFamily="50" charset="-128"/>
                <a:ea typeface="メイリオ" panose="020B0604030504040204" pitchFamily="50" charset="-128"/>
                <a:cs typeface="ヒラギノ角ゴ Std W8" charset="0"/>
              </a:rPr>
              <a:t>データを共有することの意義</a:t>
            </a:r>
          </a:p>
        </p:txBody>
      </p:sp>
      <p:sp>
        <p:nvSpPr>
          <p:cNvPr id="21" name="Text Box 161"/>
          <p:cNvSpPr txBox="1">
            <a:spLocks noChangeArrowheads="1"/>
          </p:cNvSpPr>
          <p:nvPr/>
        </p:nvSpPr>
        <p:spPr bwMode="auto">
          <a:xfrm>
            <a:off x="399692" y="1772815"/>
            <a:ext cx="8415034" cy="444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nSpc>
                <a:spcPct val="140000"/>
              </a:lnSpc>
              <a:buFont typeface="Arial" charset="0"/>
              <a:buChar char="•"/>
            </a:pPr>
            <a:r>
              <a:rPr lang="ja-JP" altLang="en-US" dirty="0">
                <a:latin typeface="メイリオ" panose="020B0604030504040204" pitchFamily="50" charset="-128"/>
                <a:ea typeface="メイリオ" panose="020B0604030504040204" pitchFamily="50" charset="-128"/>
                <a:cs typeface="ヒラギノ角ゴ Std W8" charset="0"/>
              </a:rPr>
              <a:t>再現性→真理か？</a:t>
            </a:r>
            <a:endParaRPr lang="en-US" altLang="ja-JP" dirty="0">
              <a:latin typeface="メイリオ" panose="020B0604030504040204" pitchFamily="50" charset="-128"/>
              <a:ea typeface="メイリオ" panose="020B0604030504040204" pitchFamily="50" charset="-128"/>
              <a:cs typeface="ヒラギノ角ゴ Std W8" charset="0"/>
            </a:endParaRPr>
          </a:p>
          <a:p>
            <a:pPr>
              <a:lnSpc>
                <a:spcPct val="140000"/>
              </a:lnSpc>
              <a:buFont typeface="Arial" charset="0"/>
              <a:buChar char="•"/>
            </a:pPr>
            <a:r>
              <a:rPr lang="ja-JP" altLang="en-US" dirty="0">
                <a:latin typeface="メイリオ" panose="020B0604030504040204" pitchFamily="50" charset="-128"/>
                <a:ea typeface="メイリオ" panose="020B0604030504040204" pitchFamily="50" charset="-128"/>
                <a:cs typeface="ヒラギノ角ゴ Std W8" charset="0"/>
              </a:rPr>
              <a:t>透明性→データそのものが間違っていないか？</a:t>
            </a:r>
            <a:endParaRPr lang="en-US" altLang="ja-JP" dirty="0">
              <a:latin typeface="メイリオ" panose="020B0604030504040204" pitchFamily="50" charset="-128"/>
              <a:ea typeface="メイリオ" panose="020B0604030504040204" pitchFamily="50" charset="-128"/>
              <a:cs typeface="ヒラギノ角ゴ Std W8" charset="0"/>
            </a:endParaRPr>
          </a:p>
          <a:p>
            <a:pPr>
              <a:lnSpc>
                <a:spcPct val="140000"/>
              </a:lnSpc>
              <a:buFont typeface="Arial" charset="0"/>
              <a:buChar char="•"/>
            </a:pPr>
            <a:r>
              <a:rPr lang="ja-JP" altLang="en-US" dirty="0">
                <a:latin typeface="メイリオ" panose="020B0604030504040204" pitchFamily="50" charset="-128"/>
                <a:ea typeface="メイリオ" panose="020B0604030504040204" pitchFamily="50" charset="-128"/>
                <a:cs typeface="ヒラギノ角ゴ Std W8" charset="0"/>
              </a:rPr>
              <a:t>再利用→新しい観点からの解析、共同研究、教育目的、時間や費用の節約</a:t>
            </a:r>
            <a:endParaRPr lang="en-US" altLang="ja-JP" dirty="0">
              <a:latin typeface="メイリオ" panose="020B0604030504040204" pitchFamily="50" charset="-128"/>
              <a:ea typeface="メイリオ" panose="020B0604030504040204" pitchFamily="50" charset="-128"/>
              <a:cs typeface="ヒラギノ角ゴ Std W8" charset="0"/>
            </a:endParaRPr>
          </a:p>
          <a:p>
            <a:pPr>
              <a:lnSpc>
                <a:spcPct val="140000"/>
              </a:lnSpc>
              <a:buFont typeface="Arial" charset="0"/>
              <a:buChar char="•"/>
            </a:pPr>
            <a:r>
              <a:rPr lang="ja-JP" altLang="en-US" dirty="0">
                <a:latin typeface="メイリオ" panose="020B0604030504040204" pitchFamily="50" charset="-128"/>
                <a:ea typeface="メイリオ" panose="020B0604030504040204" pitchFamily="50" charset="-128"/>
                <a:cs typeface="ヒラギノ角ゴ Std W8" charset="0"/>
              </a:rPr>
              <a:t>新しい技術（大量データのマイニング等）の開発の促進</a:t>
            </a:r>
            <a:endParaRPr lang="en-US" altLang="ja-JP" dirty="0">
              <a:latin typeface="メイリオ" panose="020B0604030504040204" pitchFamily="50" charset="-128"/>
              <a:ea typeface="メイリオ" panose="020B0604030504040204" pitchFamily="50" charset="-128"/>
              <a:cs typeface="ヒラギノ角ゴ Std W8" charset="0"/>
            </a:endParaRPr>
          </a:p>
          <a:p>
            <a:pPr>
              <a:lnSpc>
                <a:spcPct val="140000"/>
              </a:lnSpc>
              <a:buFont typeface="Arial" charset="0"/>
              <a:buChar char="•"/>
            </a:pPr>
            <a:endParaRPr lang="en-US" altLang="ja-JP" sz="1000" dirty="0">
              <a:latin typeface="メイリオ" panose="020B0604030504040204" pitchFamily="50" charset="-128"/>
              <a:ea typeface="メイリオ" panose="020B0604030504040204" pitchFamily="50" charset="-128"/>
              <a:cs typeface="ヒラギノ角ゴ Std W8" charset="0"/>
            </a:endParaRPr>
          </a:p>
          <a:p>
            <a:pPr>
              <a:lnSpc>
                <a:spcPct val="140000"/>
              </a:lnSpc>
              <a:buFont typeface="Arial" charset="0"/>
              <a:buChar char="•"/>
            </a:pPr>
            <a:r>
              <a:rPr lang="ja-JP" altLang="en-US" dirty="0">
                <a:latin typeface="メイリオ" panose="020B0604030504040204" pitchFamily="50" charset="-128"/>
                <a:ea typeface="メイリオ" panose="020B0604030504040204" pitchFamily="50" charset="-128"/>
                <a:cs typeface="ヒラギノ角ゴ Std W8" charset="0"/>
              </a:rPr>
              <a:t>市民は</a:t>
            </a:r>
            <a:r>
              <a:rPr lang="en-US" altLang="ja-JP" dirty="0">
                <a:latin typeface="メイリオ" panose="020B0604030504040204" pitchFamily="50" charset="-128"/>
                <a:ea typeface="メイリオ" panose="020B0604030504040204" pitchFamily="50" charset="-128"/>
                <a:cs typeface="ヒラギノ角ゴ Std W8" charset="0"/>
              </a:rPr>
              <a:t>2</a:t>
            </a:r>
            <a:r>
              <a:rPr lang="ja-JP" altLang="en-US" dirty="0">
                <a:latin typeface="メイリオ" panose="020B0604030504040204" pitchFamily="50" charset="-128"/>
                <a:ea typeface="メイリオ" panose="020B0604030504040204" pitchFamily="50" charset="-128"/>
                <a:cs typeface="ヒラギノ角ゴ Std W8" charset="0"/>
              </a:rPr>
              <a:t>度税金を払わない</a:t>
            </a:r>
            <a:endParaRPr lang="en-US" altLang="ja-JP" dirty="0">
              <a:latin typeface="メイリオ" panose="020B0604030504040204" pitchFamily="50" charset="-128"/>
              <a:ea typeface="メイリオ" panose="020B0604030504040204" pitchFamily="50" charset="-128"/>
              <a:cs typeface="ヒラギノ角ゴ Std W8" charset="0"/>
            </a:endParaRPr>
          </a:p>
          <a:p>
            <a:pPr marL="0" indent="0">
              <a:lnSpc>
                <a:spcPct val="140000"/>
              </a:lnSpc>
            </a:pPr>
            <a:r>
              <a:rPr lang="ja-JP" altLang="en-US" dirty="0">
                <a:latin typeface="メイリオ" panose="020B0604030504040204" pitchFamily="50" charset="-128"/>
                <a:ea typeface="メイリオ" panose="020B0604030504040204" pitchFamily="50" charset="-128"/>
                <a:cs typeface="ヒラギノ角ゴ Std W8" charset="0"/>
              </a:rPr>
              <a:t>　　　→公的資金を投じたデータはすべての市民のもの</a:t>
            </a:r>
            <a:endParaRPr lang="en-US" altLang="ja-JP" dirty="0">
              <a:latin typeface="メイリオ" panose="020B0604030504040204" pitchFamily="50" charset="-128"/>
              <a:ea typeface="メイリオ" panose="020B0604030504040204" pitchFamily="50" charset="-128"/>
              <a:cs typeface="ヒラギノ角ゴ Std W8" charset="0"/>
            </a:endParaRPr>
          </a:p>
          <a:p>
            <a:pPr marL="0" indent="0">
              <a:lnSpc>
                <a:spcPct val="140000"/>
              </a:lnSpc>
            </a:pPr>
            <a:endParaRPr lang="en-US" altLang="ja-JP" dirty="0">
              <a:latin typeface="メイリオ" panose="020B0604030504040204" pitchFamily="50" charset="-128"/>
              <a:ea typeface="メイリオ" panose="020B0604030504040204" pitchFamily="50" charset="-128"/>
              <a:cs typeface="ヒラギノ角ゴ Std W8" charset="0"/>
            </a:endParaRPr>
          </a:p>
        </p:txBody>
      </p:sp>
      <p:sp>
        <p:nvSpPr>
          <p:cNvPr id="23" name="テキスト ボックス 2"/>
          <p:cNvSpPr txBox="1">
            <a:spLocks noChangeArrowheads="1"/>
          </p:cNvSpPr>
          <p:nvPr/>
        </p:nvSpPr>
        <p:spPr bwMode="auto">
          <a:xfrm>
            <a:off x="399692" y="1051054"/>
            <a:ext cx="8538718" cy="52322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ja-JP" altLang="en-US" sz="2800" b="1" dirty="0">
                <a:latin typeface="メイリオ" panose="020B0604030504040204" pitchFamily="50" charset="-128"/>
                <a:ea typeface="メイリオ" panose="020B0604030504040204" pitchFamily="50" charset="-128"/>
              </a:rPr>
              <a:t>科学の世界では本来データは第</a:t>
            </a:r>
            <a:r>
              <a:rPr lang="en-US" altLang="ja-JP" sz="2800" b="1" dirty="0">
                <a:latin typeface="メイリオ" panose="020B0604030504040204" pitchFamily="50" charset="-128"/>
                <a:ea typeface="メイリオ" panose="020B0604030504040204" pitchFamily="50" charset="-128"/>
              </a:rPr>
              <a:t>3</a:t>
            </a:r>
            <a:r>
              <a:rPr lang="ja-JP" altLang="en-US" sz="2800" b="1" dirty="0">
                <a:latin typeface="メイリオ" panose="020B0604030504040204" pitchFamily="50" charset="-128"/>
                <a:ea typeface="メイリオ" panose="020B0604030504040204" pitchFamily="50" charset="-128"/>
              </a:rPr>
              <a:t>者と共有するもの</a:t>
            </a:r>
          </a:p>
        </p:txBody>
      </p:sp>
      <p:sp>
        <p:nvSpPr>
          <p:cNvPr id="10" name="フローチャート : 準備 6"/>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2"/>
          <p:cNvSpPr txBox="1">
            <a:spLocks noChangeArrowheads="1"/>
          </p:cNvSpPr>
          <p:nvPr/>
        </p:nvSpPr>
        <p:spPr bwMode="auto">
          <a:xfrm>
            <a:off x="335840" y="5771558"/>
            <a:ext cx="8602570" cy="494185"/>
          </a:xfrm>
          <a:prstGeom prst="rect">
            <a:avLst/>
          </a:prstGeom>
          <a:solidFill>
            <a:schemeClr val="bg1">
              <a:lumMod val="85000"/>
              <a:alpha val="41176"/>
            </a:schemeClr>
          </a:solidFill>
          <a:ln w="9525">
            <a:noFill/>
            <a:miter lim="800000"/>
            <a:headEnd/>
            <a:tailEnd/>
          </a:ln>
        </p:spPr>
        <p:txBody>
          <a:bodyPr wrap="square" lIns="77925" tIns="38963" rIns="77925" bIns="38963">
            <a:spAutoFit/>
          </a:bodyPr>
          <a:lstStyle/>
          <a:p>
            <a:pPr algn="ctr"/>
            <a:r>
              <a:rPr lang="ja-JP" altLang="en-US" sz="2700" b="1" dirty="0">
                <a:latin typeface="メイリオ" panose="020B0604030504040204" pitchFamily="50" charset="-128"/>
                <a:ea typeface="メイリオ" panose="020B0604030504040204" pitchFamily="50" charset="-128"/>
                <a:cs typeface="メイリオ" panose="020B0604030504040204" pitchFamily="50" charset="-128"/>
              </a:rPr>
              <a:t>国などの公的資金を投じて得られたデータは共有へ！</a:t>
            </a: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10</a:t>
            </a:fld>
            <a:endParaRPr lang="en-US" altLang="ja-JP"/>
          </a:p>
        </p:txBody>
      </p:sp>
    </p:spTree>
    <p:extLst>
      <p:ext uri="{BB962C8B-B14F-4D97-AF65-F5344CB8AC3E}">
        <p14:creationId xmlns:p14="http://schemas.microsoft.com/office/powerpoint/2010/main" val="312821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431800" y="3839602"/>
            <a:ext cx="7967051" cy="286858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角丸四角形 1"/>
          <p:cNvSpPr/>
          <p:nvPr/>
        </p:nvSpPr>
        <p:spPr>
          <a:xfrm>
            <a:off x="431800" y="852514"/>
            <a:ext cx="8030551" cy="286858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815016" y="413104"/>
            <a:ext cx="8469659" cy="523220"/>
          </a:xfrm>
          <a:prstGeom prst="rect">
            <a:avLst/>
          </a:prstGeom>
        </p:spPr>
        <p:txBody>
          <a:bodyPr wrap="square">
            <a:spAutoFit/>
          </a:bodyPr>
          <a:lstStyle/>
          <a:p>
            <a:r>
              <a:rPr lang="ja-JP" altLang="en-US" sz="2800" dirty="0">
                <a:latin typeface="メイリオ" panose="020B0604030504040204" pitchFamily="50" charset="-128"/>
                <a:ea typeface="メイリオ" panose="020B0604030504040204" pitchFamily="50" charset="-128"/>
              </a:rPr>
              <a:t>オープンサイエンスに関する</a:t>
            </a:r>
            <a:r>
              <a:rPr lang="ja-JP" altLang="en-US" sz="2800" dirty="0">
                <a:solidFill>
                  <a:srgbClr val="FF0000"/>
                </a:solidFill>
                <a:latin typeface="メイリオ" panose="020B0604030504040204" pitchFamily="50" charset="-128"/>
                <a:ea typeface="メイリオ" panose="020B0604030504040204" pitchFamily="50" charset="-128"/>
              </a:rPr>
              <a:t>国際動向</a:t>
            </a:r>
            <a:r>
              <a:rPr lang="ja-JP" altLang="en-US" sz="2800" dirty="0">
                <a:latin typeface="メイリオ" panose="020B0604030504040204" pitchFamily="50" charset="-128"/>
                <a:ea typeface="メイリオ" panose="020B0604030504040204" pitchFamily="50" charset="-128"/>
              </a:rPr>
              <a:t>と</a:t>
            </a:r>
            <a:r>
              <a:rPr lang="ja-JP" altLang="en-US" sz="2800" dirty="0">
                <a:solidFill>
                  <a:schemeClr val="accent1"/>
                </a:solidFill>
                <a:latin typeface="メイリオ" panose="020B0604030504040204" pitchFamily="50" charset="-128"/>
                <a:ea typeface="メイリオ" panose="020B0604030504040204" pitchFamily="50" charset="-128"/>
              </a:rPr>
              <a:t>日本の対応</a:t>
            </a:r>
            <a:endParaRPr lang="ja-JP" altLang="en-US" sz="2400" dirty="0">
              <a:solidFill>
                <a:schemeClr val="accent1"/>
              </a:solidFill>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634071" y="852514"/>
            <a:ext cx="7879080" cy="6247864"/>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2013</a:t>
            </a:r>
            <a:r>
              <a:rPr kumimoji="1" lang="ja-JP" altLang="en-US" sz="2000" dirty="0">
                <a:latin typeface="メイリオ" panose="020B0604030504040204" pitchFamily="50" charset="-128"/>
                <a:ea typeface="メイリオ" panose="020B0604030504040204" pitchFamily="50" charset="-128"/>
              </a:rPr>
              <a:t>年　</a:t>
            </a:r>
            <a:r>
              <a:rPr kumimoji="1" lang="en-US" altLang="ja-JP" sz="2000" dirty="0">
                <a:latin typeface="メイリオ" panose="020B0604030504040204" pitchFamily="50" charset="-128"/>
                <a:ea typeface="メイリオ" panose="020B0604030504040204" pitchFamily="50" charset="-128"/>
              </a:rPr>
              <a:t>G8</a:t>
            </a:r>
            <a:r>
              <a:rPr kumimoji="1" lang="ja-JP" altLang="en-US" sz="2000" dirty="0">
                <a:latin typeface="メイリオ" panose="020B0604030504040204" pitchFamily="50" charset="-128"/>
                <a:ea typeface="メイリオ" panose="020B0604030504040204" pitchFamily="50" charset="-128"/>
              </a:rPr>
              <a:t>科学大臣会合</a:t>
            </a:r>
            <a:r>
              <a:rPr lang="ja-JP" altLang="en-US" sz="2000" dirty="0">
                <a:latin typeface="メイリオ" panose="020B0604030504040204" pitchFamily="50" charset="-128"/>
                <a:ea typeface="メイリオ" panose="020B0604030504040204" pitchFamily="50" charset="-128"/>
              </a:rPr>
              <a:t>　共同声明</a:t>
            </a:r>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「論文のオープンアクセス化に加え、研究データのオープン化を」</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rPr>
              <a:t>2016</a:t>
            </a:r>
            <a:r>
              <a:rPr lang="ja-JP" altLang="en-US" sz="2000" dirty="0">
                <a:latin typeface="メイリオ" panose="020B0604030504040204" pitchFamily="50" charset="-128"/>
                <a:ea typeface="メイリオ" panose="020B0604030504040204" pitchFamily="50" charset="-128"/>
              </a:rPr>
              <a:t>年　</a:t>
            </a:r>
            <a:r>
              <a:rPr lang="en-US" altLang="zh-CN" sz="2000" dirty="0">
                <a:latin typeface="メイリオ" panose="020B0604030504040204" pitchFamily="50" charset="-128"/>
                <a:ea typeface="メイリオ" panose="020B0604030504040204" pitchFamily="50" charset="-128"/>
              </a:rPr>
              <a:t>G7</a:t>
            </a:r>
            <a:r>
              <a:rPr lang="zh-CN" altLang="en-US" sz="2000" dirty="0">
                <a:latin typeface="メイリオ" panose="020B0604030504040204" pitchFamily="50" charset="-128"/>
                <a:ea typeface="メイリオ" panose="020B0604030504040204" pitchFamily="50" charset="-128"/>
              </a:rPr>
              <a:t>科学技術大臣会合</a:t>
            </a:r>
            <a:endParaRPr lang="en-US" altLang="zh-CN"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オープンサイエンス作業部会の設置</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rPr>
              <a:t>2017</a:t>
            </a:r>
            <a:r>
              <a:rPr lang="ja-JP" altLang="en-US" sz="2000" dirty="0">
                <a:latin typeface="メイリオ" panose="020B0604030504040204" pitchFamily="50" charset="-128"/>
                <a:ea typeface="メイリオ" panose="020B0604030504040204" pitchFamily="50" charset="-128"/>
              </a:rPr>
              <a:t>年　</a:t>
            </a:r>
            <a:r>
              <a:rPr lang="en-US" altLang="zh-CN" sz="2000" dirty="0">
                <a:latin typeface="メイリオ" panose="020B0604030504040204" pitchFamily="50" charset="-128"/>
                <a:ea typeface="メイリオ" panose="020B0604030504040204" pitchFamily="50" charset="-128"/>
              </a:rPr>
              <a:t>G7</a:t>
            </a:r>
            <a:r>
              <a:rPr lang="zh-CN" altLang="en-US" sz="2000" dirty="0">
                <a:latin typeface="メイリオ" panose="020B0604030504040204" pitchFamily="50" charset="-128"/>
                <a:ea typeface="メイリオ" panose="020B0604030504040204" pitchFamily="50" charset="-128"/>
              </a:rPr>
              <a:t>科学技術大臣会合</a:t>
            </a:r>
            <a:endParaRPr lang="en-US" altLang="zh-CN"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①オープンな研究エコシステムのためのインセンティブ</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②研究データの最適利用のためのインフラ</a:t>
            </a:r>
            <a:endParaRPr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〇総合科学技術・イノベーション会議</a:t>
            </a:r>
            <a:endParaRPr lang="en-US" altLang="ja-JP" sz="20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国際的動向を踏まえた</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オープンサイエンスに関する検討会</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H26(2014).12.9</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H27(2015).3.30</a:t>
            </a:r>
            <a:r>
              <a:rPr lang="ja-JP" altLang="en-US" sz="2000" dirty="0">
                <a:latin typeface="メイリオ" panose="020B0604030504040204" pitchFamily="50" charset="-128"/>
                <a:ea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国際的動向を踏まえた</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オープンサイエンスの推進に関する検討会</a:t>
            </a:r>
          </a:p>
          <a:p>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H29(2017).12.27</a:t>
            </a:r>
            <a:r>
              <a:rPr lang="ja-JP" altLang="en-US" sz="2000" dirty="0">
                <a:latin typeface="メイリオ" panose="020B0604030504040204" pitchFamily="50" charset="-128"/>
                <a:ea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・研究データ管理・利活用ポリシー策定ガイドライン</a:t>
            </a:r>
            <a:endParaRPr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5973096" y="3761452"/>
            <a:ext cx="3170904" cy="255454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ja-JP" altLang="ja-JP" sz="1600" b="1" dirty="0">
                <a:latin typeface="メイリオ" panose="020B0604030504040204" pitchFamily="50" charset="-128"/>
                <a:ea typeface="メイリオ" panose="020B0604030504040204" pitchFamily="50" charset="-128"/>
              </a:rPr>
              <a:t>公的研究資金を用いた研究成果</a:t>
            </a:r>
            <a:r>
              <a:rPr lang="en-US" altLang="ja-JP" sz="1600" b="1" dirty="0">
                <a:latin typeface="メイリオ" panose="020B0604030504040204" pitchFamily="50" charset="-128"/>
                <a:ea typeface="メイリオ" panose="020B0604030504040204" pitchFamily="50" charset="-128"/>
              </a:rPr>
              <a:t>〈</a:t>
            </a:r>
            <a:r>
              <a:rPr lang="ja-JP" altLang="ja-JP" sz="1600" b="1" dirty="0">
                <a:latin typeface="メイリオ" panose="020B0604030504040204" pitchFamily="50" charset="-128"/>
                <a:ea typeface="メイリオ" panose="020B0604030504040204" pitchFamily="50" charset="-128"/>
              </a:rPr>
              <a:t>論文、生成された研究データ等〉について、科学界はもとより産業界及び社会一般から広く容易なアクセス・利用を可能にし、知の創出に新たな道を開くとともに、効果的に科学技術研究を推進することでイノベーションの創出につなげることを目指した新たなサイ工ンス</a:t>
            </a:r>
            <a:endParaRPr kumimoji="1" lang="ja-JP" altLang="en-US" sz="1600" b="1" dirty="0">
              <a:latin typeface="メイリオ" panose="020B0604030504040204" pitchFamily="50" charset="-128"/>
              <a:ea typeface="メイリオ" panose="020B0604030504040204" pitchFamily="50" charset="-128"/>
            </a:endParaRPr>
          </a:p>
        </p:txBody>
      </p:sp>
      <p:sp>
        <p:nvSpPr>
          <p:cNvPr id="8" name="スライド番号プレースホルダー 7"/>
          <p:cNvSpPr>
            <a:spLocks noGrp="1"/>
          </p:cNvSpPr>
          <p:nvPr>
            <p:ph type="sldNum" sz="quarter" idx="12"/>
          </p:nvPr>
        </p:nvSpPr>
        <p:spPr/>
        <p:txBody>
          <a:bodyPr/>
          <a:lstStyle/>
          <a:p>
            <a:pPr>
              <a:defRPr/>
            </a:pPr>
            <a:fld id="{86EE3BCA-E093-6943-9DB2-5EBC387AED03}" type="slidenum">
              <a:rPr lang="en-US" altLang="ja-JP" smtClean="0"/>
              <a:pPr>
                <a:defRPr/>
              </a:pPr>
              <a:t>11</a:t>
            </a:fld>
            <a:endParaRPr lang="en-US" altLang="ja-JP"/>
          </a:p>
        </p:txBody>
      </p:sp>
    </p:spTree>
    <p:extLst>
      <p:ext uri="{BB962C8B-B14F-4D97-AF65-F5344CB8AC3E}">
        <p14:creationId xmlns:p14="http://schemas.microsoft.com/office/powerpoint/2010/main" val="155621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3" name="縦書きテキスト プレースホルダー 2"/>
          <p:cNvSpPr>
            <a:spLocks noGrp="1"/>
          </p:cNvSpPr>
          <p:nvPr>
            <p:ph type="body" orient="vert" idx="4294967295"/>
          </p:nvPr>
        </p:nvSpPr>
        <p:spPr>
          <a:xfrm>
            <a:off x="557552" y="1622503"/>
            <a:ext cx="8140399" cy="4525963"/>
          </a:xfrm>
        </p:spPr>
        <p:txBody>
          <a:bodyPr vert="horz">
            <a:normAutofit/>
          </a:bodyPr>
          <a:lstStyle/>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7" name="正方形/長方形 6"/>
          <p:cNvSpPr/>
          <p:nvPr/>
        </p:nvSpPr>
        <p:spPr>
          <a:xfrm>
            <a:off x="486137" y="2585894"/>
            <a:ext cx="8189503" cy="5671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12</a:t>
            </a:fld>
            <a:endParaRPr lang="en-US" altLang="ja-JP"/>
          </a:p>
        </p:txBody>
      </p:sp>
    </p:spTree>
    <p:extLst>
      <p:ext uri="{BB962C8B-B14F-4D97-AF65-F5344CB8AC3E}">
        <p14:creationId xmlns:p14="http://schemas.microsoft.com/office/powerpoint/2010/main" val="81706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0419" y="605135"/>
            <a:ext cx="7272326" cy="5889003"/>
          </a:xfrm>
          <a:prstGeom prst="rect">
            <a:avLst/>
          </a:prstGeom>
          <a:ln w="19050">
            <a:solidFill>
              <a:schemeClr val="accent1"/>
            </a:solidFill>
          </a:ln>
        </p:spPr>
      </p:pic>
      <p:sp>
        <p:nvSpPr>
          <p:cNvPr id="4" name="フローチャート : 準備 3"/>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cxnSp>
        <p:nvCxnSpPr>
          <p:cNvPr id="10" name="直線コネクタ 9"/>
          <p:cNvCxnSpPr/>
          <p:nvPr/>
        </p:nvCxnSpPr>
        <p:spPr>
          <a:xfrm flipV="1">
            <a:off x="3050762" y="6150463"/>
            <a:ext cx="2664238" cy="1"/>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直線コネクタ 11"/>
          <p:cNvCxnSpPr/>
          <p:nvPr/>
        </p:nvCxnSpPr>
        <p:spPr>
          <a:xfrm>
            <a:off x="3024413" y="3373735"/>
            <a:ext cx="3688807"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線コネクタ 13"/>
          <p:cNvCxnSpPr/>
          <p:nvPr/>
        </p:nvCxnSpPr>
        <p:spPr>
          <a:xfrm>
            <a:off x="4208677" y="4529862"/>
            <a:ext cx="1442823"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線コネクタ 18"/>
          <p:cNvCxnSpPr/>
          <p:nvPr/>
        </p:nvCxnSpPr>
        <p:spPr>
          <a:xfrm>
            <a:off x="3970460" y="4687892"/>
            <a:ext cx="65992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コネクタ 19"/>
          <p:cNvCxnSpPr/>
          <p:nvPr/>
        </p:nvCxnSpPr>
        <p:spPr>
          <a:xfrm>
            <a:off x="3068821" y="5383152"/>
            <a:ext cx="1899367"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線コネクタ 20"/>
          <p:cNvCxnSpPr/>
          <p:nvPr/>
        </p:nvCxnSpPr>
        <p:spPr>
          <a:xfrm flipV="1">
            <a:off x="3026329" y="2010065"/>
            <a:ext cx="2269002" cy="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4230094" y="2606425"/>
            <a:ext cx="226900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13</a:t>
            </a:fld>
            <a:endParaRPr lang="en-US" altLang="ja-JP"/>
          </a:p>
        </p:txBody>
      </p:sp>
    </p:spTree>
    <p:extLst>
      <p:ext uri="{BB962C8B-B14F-4D97-AF65-F5344CB8AC3E}">
        <p14:creationId xmlns:p14="http://schemas.microsoft.com/office/powerpoint/2010/main" val="386999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61"/>
          <p:cNvSpPr txBox="1">
            <a:spLocks noChangeArrowheads="1"/>
          </p:cNvSpPr>
          <p:nvPr/>
        </p:nvSpPr>
        <p:spPr bwMode="auto">
          <a:xfrm>
            <a:off x="77337" y="972195"/>
            <a:ext cx="6438879" cy="560905"/>
          </a:xfrm>
          <a:prstGeom prst="rect">
            <a:avLst/>
          </a:prstGeom>
          <a:ln/>
          <a:extLst/>
        </p:spPr>
        <p:style>
          <a:lnRef idx="2">
            <a:schemeClr val="dk1"/>
          </a:lnRef>
          <a:fillRef idx="1">
            <a:schemeClr val="lt1"/>
          </a:fillRef>
          <a:effectRef idx="0">
            <a:schemeClr val="dk1"/>
          </a:effectRef>
          <a:fontRef idx="minor">
            <a:schemeClr val="dk1"/>
          </a:fontRef>
        </p:style>
        <p:txBody>
          <a:bodyPr wrap="none" tIns="14400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latin typeface="メイリオ" panose="020B0604030504040204" pitchFamily="50" charset="-128"/>
                <a:ea typeface="メイリオ" panose="020B0604030504040204" pitchFamily="50" charset="-128"/>
                <a:cs typeface="ヒラギノ角ゴ Std W8" charset="0"/>
              </a:rPr>
              <a:t>科学技術振興機構</a:t>
            </a:r>
            <a:r>
              <a:rPr lang="en-US" altLang="ja-JP" dirty="0">
                <a:latin typeface="メイリオ" panose="020B0604030504040204" pitchFamily="50" charset="-128"/>
                <a:ea typeface="メイリオ" panose="020B0604030504040204" pitchFamily="50" charset="-128"/>
                <a:cs typeface="ヒラギノ角ゴ Std W8" charset="0"/>
              </a:rPr>
              <a:t>(JST)</a:t>
            </a:r>
            <a:r>
              <a:rPr lang="ja-JP" altLang="en-US" sz="2000" dirty="0">
                <a:latin typeface="メイリオ" panose="020B0604030504040204" pitchFamily="50" charset="-128"/>
                <a:ea typeface="メイリオ" panose="020B0604030504040204" pitchFamily="50" charset="-128"/>
                <a:cs typeface="ヒラギノ角ゴ Std W8" charset="0"/>
              </a:rPr>
              <a:t>　</a:t>
            </a:r>
            <a:r>
              <a:rPr lang="en-US" altLang="ja-JP" sz="2000" dirty="0">
                <a:latin typeface="メイリオ" panose="020B0604030504040204" pitchFamily="50" charset="-128"/>
                <a:ea typeface="メイリオ" panose="020B0604030504040204" pitchFamily="50" charset="-128"/>
                <a:cs typeface="ヒラギノ角ゴ Std W8" charset="0"/>
                <a:hlinkClick r:id="rId3"/>
              </a:rPr>
              <a:t>http://www.jst.go.jp/</a:t>
            </a:r>
            <a:endParaRPr lang="ja-JP" altLang="en-US" sz="2000" dirty="0">
              <a:latin typeface="メイリオ" panose="020B0604030504040204" pitchFamily="50" charset="-128"/>
              <a:ea typeface="メイリオ" panose="020B0604030504040204" pitchFamily="50" charset="-128"/>
              <a:cs typeface="ヒラギノ角ゴ Std W8" charset="0"/>
            </a:endParaRPr>
          </a:p>
        </p:txBody>
      </p:sp>
      <p:sp>
        <p:nvSpPr>
          <p:cNvPr id="57352" name="Text Box 161"/>
          <p:cNvSpPr txBox="1">
            <a:spLocks noChangeArrowheads="1"/>
          </p:cNvSpPr>
          <p:nvPr/>
        </p:nvSpPr>
        <p:spPr bwMode="auto">
          <a:xfrm>
            <a:off x="0" y="1658482"/>
            <a:ext cx="91440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657350" indent="-514350">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メイリオ" panose="020B0604030504040204" pitchFamily="50" charset="-128"/>
                <a:ea typeface="メイリオ" panose="020B0604030504040204" pitchFamily="50" charset="-128"/>
              </a:rPr>
              <a:t>　１．未来を共創する研究開発戦略の立案・提言 </a:t>
            </a:r>
            <a:br>
              <a:rPr lang="ja-JP" altLang="en-US" dirty="0">
                <a:latin typeface="メイリオ" panose="020B0604030504040204" pitchFamily="50" charset="-128"/>
                <a:ea typeface="メイリオ" panose="020B0604030504040204" pitchFamily="50" charset="-128"/>
              </a:rPr>
            </a:br>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２．知の創造と経済・社会的価値への転換  </a:t>
            </a:r>
          </a:p>
          <a:p>
            <a:r>
              <a:rPr lang="ja-JP" altLang="en-US" dirty="0">
                <a:latin typeface="メイリオ" panose="020B0604030504040204" pitchFamily="50" charset="-128"/>
                <a:ea typeface="メイリオ" panose="020B0604030504040204" pitchFamily="50" charset="-128"/>
              </a:rPr>
              <a:t>　　</a:t>
            </a:r>
            <a:r>
              <a:rPr lang="ja-JP" altLang="en-US" sz="2000" b="1" dirty="0">
                <a:latin typeface="メイリオ" panose="020B0604030504040204" pitchFamily="50" charset="-128"/>
                <a:ea typeface="メイリオ" panose="020B0604030504040204" pitchFamily="50" charset="-128"/>
              </a:rPr>
              <a:t>２．４．情報基盤の強化</a:t>
            </a:r>
            <a:endParaRPr lang="en-US" altLang="ja-JP" sz="2000" b="1" dirty="0">
              <a:latin typeface="メイリオ" panose="020B0604030504040204" pitchFamily="50" charset="-128"/>
              <a:ea typeface="メイリオ" panose="020B0604030504040204" pitchFamily="50" charset="-128"/>
            </a:endParaRPr>
          </a:p>
          <a:p>
            <a:pPr marL="631825" indent="-73025"/>
            <a:r>
              <a:rPr lang="ja-JP" altLang="en-US" sz="1800" dirty="0">
                <a:latin typeface="メイリオ" panose="020B0604030504040204" pitchFamily="50" charset="-128"/>
                <a:ea typeface="メイリオ" panose="020B0604030504040204" pitchFamily="50" charset="-128"/>
              </a:rPr>
              <a:t>（ライフサイエンスデータベース統合の推進）</a:t>
            </a:r>
          </a:p>
          <a:p>
            <a:pPr marL="565150" indent="-6350"/>
            <a:r>
              <a:rPr lang="ja-JP" altLang="en-US" sz="1800" dirty="0">
                <a:latin typeface="メイリオ" panose="020B0604030504040204" pitchFamily="50" charset="-128"/>
                <a:ea typeface="メイリオ" panose="020B0604030504040204" pitchFamily="50" charset="-128"/>
              </a:rPr>
              <a:t>我が国における</a:t>
            </a:r>
            <a:r>
              <a:rPr lang="ja-JP" altLang="en-US" sz="1800" dirty="0">
                <a:solidFill>
                  <a:srgbClr val="FF0000"/>
                </a:solidFill>
                <a:latin typeface="メイリオ" panose="020B0604030504040204" pitchFamily="50" charset="-128"/>
                <a:ea typeface="メイリオ" panose="020B0604030504040204" pitchFamily="50" charset="-128"/>
              </a:rPr>
              <a:t>ライフサイエンス研究の成果</a:t>
            </a:r>
            <a:r>
              <a:rPr lang="ja-JP" altLang="en-US" sz="1800" dirty="0">
                <a:latin typeface="メイリオ" panose="020B0604030504040204" pitchFamily="50" charset="-128"/>
                <a:ea typeface="メイリオ" panose="020B0604030504040204" pitchFamily="50" charset="-128"/>
              </a:rPr>
              <a:t>が、広く研究者コミュニティに共有され、活用されることにより、基礎研究や産業応用につながる研究開発を含むライフサイエンス研究全体の活性化に貢献するため、文部科学省が示す方針の下、様々な研究機関等によって作成されたライフサイエンス分野データベースの統合に向けて、</a:t>
            </a:r>
            <a:r>
              <a:rPr lang="ja-JP" altLang="en-US" sz="1800" dirty="0">
                <a:solidFill>
                  <a:srgbClr val="FF0000"/>
                </a:solidFill>
                <a:latin typeface="メイリオ" panose="020B0604030504040204" pitchFamily="50" charset="-128"/>
                <a:ea typeface="メイリオ" panose="020B0604030504040204" pitchFamily="50" charset="-128"/>
              </a:rPr>
              <a:t>オープンサイエンス</a:t>
            </a:r>
            <a:r>
              <a:rPr lang="ja-JP" altLang="en-US" sz="1800" dirty="0">
                <a:latin typeface="メイリオ" panose="020B0604030504040204" pitchFamily="50" charset="-128"/>
                <a:ea typeface="メイリオ" panose="020B0604030504040204" pitchFamily="50" charset="-128"/>
              </a:rPr>
              <a:t>の動向を踏まえた戦略の立案、ポータルサイトの拡充・運用及び研究開発を推進し、ライフサイエンス分野データベースの統合に資する成果を得る。</a:t>
            </a:r>
          </a:p>
          <a:p>
            <a:pPr indent="17463"/>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３．未来共創の推進と未来を創る人材の育成</a:t>
            </a:r>
            <a:endParaRPr lang="en-US" altLang="ja-JP"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 </a:t>
            </a:r>
          </a:p>
          <a:p>
            <a:pPr algn="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〔JST</a:t>
            </a:r>
            <a:r>
              <a:rPr lang="ja-JP" altLang="en-US" sz="1800" dirty="0">
                <a:latin typeface="メイリオ" panose="020B0604030504040204" pitchFamily="50" charset="-128"/>
                <a:ea typeface="メイリオ" panose="020B0604030504040204" pitchFamily="50" charset="-128"/>
              </a:rPr>
              <a:t>第</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期中長期目標（</a:t>
            </a:r>
            <a:r>
              <a:rPr lang="en-US" altLang="ja-JP" sz="1800" dirty="0">
                <a:latin typeface="メイリオ" panose="020B0604030504040204" pitchFamily="50" charset="-128"/>
                <a:ea typeface="メイリオ" panose="020B0604030504040204" pitchFamily="50" charset="-128"/>
              </a:rPr>
              <a:t>H29</a:t>
            </a:r>
            <a:r>
              <a:rPr lang="ja-JP" altLang="en-US" sz="1800" dirty="0">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2</a:t>
            </a:r>
            <a:r>
              <a:rPr lang="ja-JP" altLang="en-US" sz="1800" dirty="0">
                <a:latin typeface="メイリオ" panose="020B0604030504040204" pitchFamily="50" charset="-128"/>
                <a:ea typeface="メイリオ" panose="020B0604030504040204" pitchFamily="50" charset="-128"/>
              </a:rPr>
              <a:t>月）より</a:t>
            </a:r>
            <a:r>
              <a:rPr lang="en-US" altLang="ja-JP" sz="1800" dirty="0">
                <a:latin typeface="メイリオ" panose="020B0604030504040204" pitchFamily="50" charset="-128"/>
                <a:ea typeface="メイリオ" panose="020B0604030504040204" pitchFamily="50" charset="-128"/>
              </a:rPr>
              <a:t>〕</a:t>
            </a:r>
            <a:endParaRPr lang="ja-JP" altLang="en-US" sz="1800" dirty="0">
              <a:latin typeface="メイリオ" panose="020B0604030504040204" pitchFamily="50" charset="-128"/>
              <a:ea typeface="メイリオ" panose="020B0604030504040204" pitchFamily="50" charset="-128"/>
            </a:endParaRPr>
          </a:p>
        </p:txBody>
      </p:sp>
      <p:sp>
        <p:nvSpPr>
          <p:cNvPr id="11" name="Text Box 161"/>
          <p:cNvSpPr txBox="1">
            <a:spLocks noChangeArrowheads="1"/>
          </p:cNvSpPr>
          <p:nvPr/>
        </p:nvSpPr>
        <p:spPr bwMode="auto">
          <a:xfrm>
            <a:off x="1400625" y="112113"/>
            <a:ext cx="52764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ヒラギノ角ゴ Std W8" charset="0"/>
              </a:rPr>
              <a:t>JST</a:t>
            </a:r>
            <a:r>
              <a:rPr lang="ja-JP" altLang="en-US" sz="2800" dirty="0">
                <a:latin typeface="メイリオ" panose="020B0604030504040204" pitchFamily="50" charset="-128"/>
                <a:ea typeface="メイリオ" panose="020B0604030504040204" pitchFamily="50" charset="-128"/>
                <a:cs typeface="ヒラギノ角ゴ Std W8" charset="0"/>
              </a:rPr>
              <a:t>と</a:t>
            </a:r>
            <a:r>
              <a:rPr lang="en-US" altLang="ja-JP" sz="2800" dirty="0">
                <a:latin typeface="メイリオ" panose="020B0604030504040204" pitchFamily="50" charset="-128"/>
                <a:ea typeface="メイリオ" panose="020B0604030504040204" pitchFamily="50" charset="-128"/>
                <a:cs typeface="ヒラギノ角ゴ Std W8" charset="0"/>
              </a:rPr>
              <a:t>NBDC</a:t>
            </a:r>
            <a:r>
              <a:rPr lang="ja-JP" altLang="en-US" sz="2800" dirty="0">
                <a:latin typeface="メイリオ" panose="020B0604030504040204" pitchFamily="50" charset="-128"/>
                <a:ea typeface="メイリオ" panose="020B0604030504040204" pitchFamily="50" charset="-128"/>
                <a:cs typeface="ヒラギノ角ゴ Std W8" charset="0"/>
              </a:rPr>
              <a:t>のご紹介</a:t>
            </a:r>
            <a:r>
              <a:rPr lang="en-US" altLang="ja-JP" sz="2800" dirty="0">
                <a:latin typeface="メイリオ" panose="020B0604030504040204" pitchFamily="50" charset="-128"/>
                <a:ea typeface="メイリオ" panose="020B0604030504040204" pitchFamily="50" charset="-128"/>
                <a:cs typeface="ヒラギノ角ゴ Std W8" charset="0"/>
              </a:rPr>
              <a:t>(1)</a:t>
            </a:r>
            <a:endParaRPr lang="ja-JP" altLang="en-US" sz="2800" dirty="0">
              <a:latin typeface="メイリオ" panose="020B0604030504040204" pitchFamily="50" charset="-128"/>
              <a:ea typeface="メイリオ" panose="020B0604030504040204" pitchFamily="50" charset="-128"/>
              <a:cs typeface="ヒラギノ角ゴ Std W8" charset="0"/>
            </a:endParaRPr>
          </a:p>
        </p:txBody>
      </p:sp>
      <p:sp>
        <p:nvSpPr>
          <p:cNvPr id="7" name="フローチャート : 準備 6"/>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pic>
        <p:nvPicPr>
          <p:cNvPr id="13314" name="Picture 2" descr="JST 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13624" y="992214"/>
            <a:ext cx="2047776" cy="421602"/>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14</a:t>
            </a:fld>
            <a:endParaRPr lang="en-US" altLang="ja-JP"/>
          </a:p>
        </p:txBody>
      </p:sp>
    </p:spTree>
    <p:extLst>
      <p:ext uri="{BB962C8B-B14F-4D97-AF65-F5344CB8AC3E}">
        <p14:creationId xmlns:p14="http://schemas.microsoft.com/office/powerpoint/2010/main" val="339464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1"/>
          <p:cNvSpPr txBox="1">
            <a:spLocks noChangeArrowheads="1"/>
          </p:cNvSpPr>
          <p:nvPr/>
        </p:nvSpPr>
        <p:spPr bwMode="auto">
          <a:xfrm>
            <a:off x="88900" y="1027507"/>
            <a:ext cx="6930102" cy="759626"/>
          </a:xfrm>
          <a:prstGeom prst="rect">
            <a:avLst/>
          </a:prstGeom>
          <a:ln/>
          <a:extLst/>
        </p:spPr>
        <p:style>
          <a:lnRef idx="2">
            <a:schemeClr val="dk1"/>
          </a:lnRef>
          <a:fillRef idx="1">
            <a:schemeClr val="lt1"/>
          </a:fillRef>
          <a:effectRef idx="0">
            <a:schemeClr val="dk1"/>
          </a:effectRef>
          <a:fontRef idx="minor">
            <a:schemeClr val="dk1"/>
          </a:fontRef>
        </p:style>
        <p:txBody>
          <a:bodyPr wrap="none" tIns="3600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メイリオ" panose="020B0604030504040204" pitchFamily="50" charset="-128"/>
                <a:ea typeface="メイリオ" panose="020B0604030504040204" pitchFamily="50" charset="-128"/>
                <a:cs typeface="ヒラギノ角ゴ Std W8" charset="0"/>
              </a:rPr>
              <a:t>バイオサイエンスデータベースセンター</a:t>
            </a:r>
            <a:r>
              <a:rPr lang="en-US" altLang="ja-JP" dirty="0">
                <a:latin typeface="メイリオ" panose="020B0604030504040204" pitchFamily="50" charset="-128"/>
                <a:ea typeface="メイリオ" panose="020B0604030504040204" pitchFamily="50" charset="-128"/>
                <a:cs typeface="ヒラギノ角ゴ Std W8" charset="0"/>
              </a:rPr>
              <a:t>(NBDC</a:t>
            </a:r>
            <a:r>
              <a:rPr lang="en-US" altLang="ja-JP" sz="2000" dirty="0">
                <a:latin typeface="メイリオ" panose="020B0604030504040204" pitchFamily="50" charset="-128"/>
                <a:ea typeface="メイリオ" panose="020B0604030504040204" pitchFamily="50" charset="-128"/>
                <a:cs typeface="ヒラギノ角ゴ Std W8" charset="0"/>
              </a:rPr>
              <a:t>) </a:t>
            </a:r>
          </a:p>
          <a:p>
            <a:r>
              <a:rPr lang="en-US" altLang="ja-JP" sz="2000" dirty="0">
                <a:latin typeface="メイリオ" panose="020B0604030504040204" pitchFamily="50" charset="-128"/>
                <a:ea typeface="メイリオ" panose="020B0604030504040204" pitchFamily="50" charset="-128"/>
                <a:cs typeface="ヒラギノ角ゴ Std W8" charset="0"/>
                <a:hlinkClick r:id="rId3"/>
              </a:rPr>
              <a:t>https://biosciencedbc.jp/</a:t>
            </a:r>
            <a:endParaRPr lang="ja-JP" altLang="en-US" sz="2000" dirty="0">
              <a:latin typeface="メイリオ" panose="020B0604030504040204" pitchFamily="50" charset="-128"/>
              <a:ea typeface="メイリオ" panose="020B0604030504040204" pitchFamily="50" charset="-128"/>
              <a:cs typeface="ヒラギノ角ゴ Std W8" charset="0"/>
            </a:endParaRPr>
          </a:p>
        </p:txBody>
      </p:sp>
      <p:sp>
        <p:nvSpPr>
          <p:cNvPr id="9" name="正方形/長方形 2"/>
          <p:cNvSpPr>
            <a:spLocks noChangeArrowheads="1"/>
          </p:cNvSpPr>
          <p:nvPr/>
        </p:nvSpPr>
        <p:spPr bwMode="auto">
          <a:xfrm>
            <a:off x="317500" y="1867718"/>
            <a:ext cx="8564238"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Arial" charset="0"/>
              <a:buChar char="•"/>
            </a:pP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JST</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の中の１つのセンター</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895350" lvl="1"/>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2011</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（平成</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23</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年）年</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4</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月に設立</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895350" lvl="1" indent="-895350"/>
            <a:endParaRPr lang="en-US" altLang="ja-JP" sz="1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457200" indent="-457200">
              <a:buFont typeface="Arial" charset="0"/>
              <a:buChar char="•"/>
            </a:pP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生命科学分野の</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DB</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を使いやすくする！</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719138"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（１）データベース研究開発戦略の立案</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719138" lvl="1"/>
            <a:r>
              <a:rPr lang="ja-JP" altLang="en-US" sz="2400" dirty="0">
                <a:latin typeface="メイリオ" panose="020B0604030504040204" pitchFamily="50" charset="-128"/>
                <a:ea typeface="メイリオ" panose="020B0604030504040204" pitchFamily="50" charset="-128"/>
              </a:rPr>
              <a:t>（２）データベースの充実</a:t>
            </a:r>
            <a:endParaRPr lang="en-US" altLang="ja-JP" sz="2400" dirty="0">
              <a:latin typeface="メイリオ" panose="020B0604030504040204" pitchFamily="50" charset="-128"/>
              <a:ea typeface="メイリオ" panose="020B0604030504040204" pitchFamily="50" charset="-128"/>
            </a:endParaRP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府省間のデータベース統合</a:t>
            </a: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基盤技術開発</a:t>
            </a:r>
            <a:endParaRPr lang="en-US" altLang="ja-JP" sz="2400" dirty="0">
              <a:latin typeface="メイリオ" panose="020B0604030504040204" pitchFamily="50" charset="-128"/>
              <a:ea typeface="メイリオ" panose="020B0604030504040204" pitchFamily="50" charset="-128"/>
            </a:endParaRP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ファンディングプログラム</a:t>
            </a:r>
            <a:endParaRPr lang="en-US" altLang="ja-JP" sz="2400" dirty="0">
              <a:latin typeface="メイリオ" panose="020B0604030504040204" pitchFamily="50" charset="-128"/>
              <a:ea typeface="メイリオ" panose="020B0604030504040204" pitchFamily="50" charset="-128"/>
            </a:endParaRPr>
          </a:p>
          <a:p>
            <a:pPr marL="1254125"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　　　（分野ごとにデータの統合を進めるため）</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latin typeface="メイリオ" panose="020B0604030504040204" pitchFamily="50" charset="-128"/>
                <a:ea typeface="メイリオ" panose="020B0604030504040204" pitchFamily="50" charset="-128"/>
              </a:rPr>
              <a:t>（３）データの公開</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　　　（ポータルサイトや関連サービスも含めて）</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latin typeface="メイリオ" panose="020B0604030504040204" pitchFamily="50" charset="-128"/>
                <a:ea typeface="メイリオ" panose="020B0604030504040204" pitchFamily="50" charset="-128"/>
              </a:rPr>
              <a:t>（４）国際連携</a:t>
            </a:r>
          </a:p>
        </p:txBody>
      </p:sp>
      <p:sp>
        <p:nvSpPr>
          <p:cNvPr id="11" name="Text Box 161"/>
          <p:cNvSpPr txBox="1">
            <a:spLocks noChangeArrowheads="1"/>
          </p:cNvSpPr>
          <p:nvPr/>
        </p:nvSpPr>
        <p:spPr bwMode="auto">
          <a:xfrm>
            <a:off x="1400625" y="112113"/>
            <a:ext cx="54205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ヒラギノ角ゴ Std W8" charset="0"/>
              </a:rPr>
              <a:t>JST</a:t>
            </a:r>
            <a:r>
              <a:rPr lang="ja-JP" altLang="en-US" sz="2800" dirty="0">
                <a:latin typeface="メイリオ" panose="020B0604030504040204" pitchFamily="50" charset="-128"/>
                <a:ea typeface="メイリオ" panose="020B0604030504040204" pitchFamily="50" charset="-128"/>
                <a:cs typeface="ヒラギノ角ゴ Std W8" charset="0"/>
              </a:rPr>
              <a:t>と</a:t>
            </a:r>
            <a:r>
              <a:rPr lang="en-US" altLang="ja-JP" sz="2800" dirty="0">
                <a:latin typeface="メイリオ" panose="020B0604030504040204" pitchFamily="50" charset="-128"/>
                <a:ea typeface="メイリオ" panose="020B0604030504040204" pitchFamily="50" charset="-128"/>
                <a:cs typeface="ヒラギノ角ゴ Std W8" charset="0"/>
              </a:rPr>
              <a:t>NBDC</a:t>
            </a:r>
            <a:r>
              <a:rPr lang="ja-JP" altLang="en-US" sz="2800" dirty="0">
                <a:latin typeface="メイリオ" panose="020B0604030504040204" pitchFamily="50" charset="-128"/>
                <a:ea typeface="メイリオ" panose="020B0604030504040204" pitchFamily="50" charset="-128"/>
                <a:cs typeface="ヒラギノ角ゴ Std W8" charset="0"/>
              </a:rPr>
              <a:t>のご紹介</a:t>
            </a:r>
            <a:r>
              <a:rPr lang="en-US" altLang="ja-JP" sz="2800" dirty="0">
                <a:latin typeface="メイリオ" panose="020B0604030504040204" pitchFamily="50" charset="-128"/>
                <a:ea typeface="メイリオ" panose="020B0604030504040204" pitchFamily="50" charset="-128"/>
                <a:cs typeface="ヒラギノ角ゴ Std W8" charset="0"/>
              </a:rPr>
              <a:t>(2)</a:t>
            </a:r>
          </a:p>
        </p:txBody>
      </p:sp>
      <p:sp>
        <p:nvSpPr>
          <p:cNvPr id="5" name="フローチャート : 準備 4"/>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87936" y="4237597"/>
            <a:ext cx="6705164" cy="1159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15</a:t>
            </a:fld>
            <a:endParaRPr lang="en-US" altLang="ja-JP"/>
          </a:p>
        </p:txBody>
      </p:sp>
    </p:spTree>
    <p:extLst>
      <p:ext uri="{BB962C8B-B14F-4D97-AF65-F5344CB8AC3E}">
        <p14:creationId xmlns:p14="http://schemas.microsoft.com/office/powerpoint/2010/main" val="303048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1398136" y="76200"/>
            <a:ext cx="3910464" cy="691355"/>
          </a:xfrm>
          <a:prstGeom prst="rect">
            <a:avLst/>
          </a:prstGeom>
        </p:spPr>
        <p:txBody>
          <a:bodyPr>
            <a:noAutofit/>
          </a:bodyPr>
          <a:lstStyle>
            <a:lvl1pPr algn="ctr" rtl="0" eaLnBrk="0" fontAlgn="base" hangingPunct="0">
              <a:spcBef>
                <a:spcPct val="0"/>
              </a:spcBef>
              <a:spcAft>
                <a:spcPct val="0"/>
              </a:spcAft>
              <a:defRPr kumimoji="1" sz="3700">
                <a:solidFill>
                  <a:schemeClr val="tx2"/>
                </a:solidFill>
                <a:latin typeface="+mj-lt"/>
                <a:ea typeface="+mj-ea"/>
                <a:cs typeface="ＭＳ Ｐゴシック" charset="0"/>
              </a:defRPr>
            </a:lvl1pPr>
            <a:lvl2pPr algn="ctr" rtl="0" eaLnBrk="0" fontAlgn="base" hangingPunct="0">
              <a:spcBef>
                <a:spcPct val="0"/>
              </a:spcBef>
              <a:spcAft>
                <a:spcPct val="0"/>
              </a:spcAft>
              <a:defRPr kumimoji="1" sz="3700">
                <a:solidFill>
                  <a:schemeClr val="tx2"/>
                </a:solidFill>
                <a:latin typeface="Arial" charset="0"/>
                <a:ea typeface="ＭＳ Ｐゴシック" pitchFamily="50" charset="-128"/>
                <a:cs typeface="ＭＳ Ｐゴシック" charset="0"/>
              </a:defRPr>
            </a:lvl2pPr>
            <a:lvl3pPr algn="ctr" rtl="0" eaLnBrk="0" fontAlgn="base" hangingPunct="0">
              <a:spcBef>
                <a:spcPct val="0"/>
              </a:spcBef>
              <a:spcAft>
                <a:spcPct val="0"/>
              </a:spcAft>
              <a:defRPr kumimoji="1" sz="3700">
                <a:solidFill>
                  <a:schemeClr val="tx2"/>
                </a:solidFill>
                <a:latin typeface="Arial" charset="0"/>
                <a:ea typeface="ＭＳ Ｐゴシック" pitchFamily="50" charset="-128"/>
                <a:cs typeface="ＭＳ Ｐゴシック" charset="0"/>
              </a:defRPr>
            </a:lvl3pPr>
            <a:lvl4pPr algn="ctr" rtl="0" eaLnBrk="0" fontAlgn="base" hangingPunct="0">
              <a:spcBef>
                <a:spcPct val="0"/>
              </a:spcBef>
              <a:spcAft>
                <a:spcPct val="0"/>
              </a:spcAft>
              <a:defRPr kumimoji="1" sz="3700">
                <a:solidFill>
                  <a:schemeClr val="tx2"/>
                </a:solidFill>
                <a:latin typeface="Arial" charset="0"/>
                <a:ea typeface="ＭＳ Ｐゴシック" pitchFamily="50" charset="-128"/>
                <a:cs typeface="ＭＳ Ｐゴシック" charset="0"/>
              </a:defRPr>
            </a:lvl4pPr>
            <a:lvl5pPr algn="ctr" rtl="0" eaLnBrk="0" fontAlgn="base" hangingPunct="0">
              <a:spcBef>
                <a:spcPct val="0"/>
              </a:spcBef>
              <a:spcAft>
                <a:spcPct val="0"/>
              </a:spcAft>
              <a:defRPr kumimoji="1" sz="3700">
                <a:solidFill>
                  <a:schemeClr val="tx2"/>
                </a:solidFill>
                <a:latin typeface="Arial" charset="0"/>
                <a:ea typeface="ＭＳ Ｐゴシック" pitchFamily="50" charset="-128"/>
                <a:cs typeface="ＭＳ Ｐゴシック" charset="0"/>
              </a:defRPr>
            </a:lvl5pPr>
            <a:lvl6pPr marL="389626" algn="ctr" rtl="0" fontAlgn="base">
              <a:spcBef>
                <a:spcPct val="0"/>
              </a:spcBef>
              <a:spcAft>
                <a:spcPct val="0"/>
              </a:spcAft>
              <a:defRPr kumimoji="1" sz="3700">
                <a:solidFill>
                  <a:schemeClr val="tx2"/>
                </a:solidFill>
                <a:latin typeface="Arial" charset="0"/>
                <a:ea typeface="ＭＳ Ｐゴシック" pitchFamily="50" charset="-128"/>
              </a:defRPr>
            </a:lvl6pPr>
            <a:lvl7pPr marL="779252" algn="ctr" rtl="0" fontAlgn="base">
              <a:spcBef>
                <a:spcPct val="0"/>
              </a:spcBef>
              <a:spcAft>
                <a:spcPct val="0"/>
              </a:spcAft>
              <a:defRPr kumimoji="1" sz="3700">
                <a:solidFill>
                  <a:schemeClr val="tx2"/>
                </a:solidFill>
                <a:latin typeface="Arial" charset="0"/>
                <a:ea typeface="ＭＳ Ｐゴシック" pitchFamily="50" charset="-128"/>
              </a:defRPr>
            </a:lvl7pPr>
            <a:lvl8pPr marL="1168878" algn="ctr" rtl="0" fontAlgn="base">
              <a:spcBef>
                <a:spcPct val="0"/>
              </a:spcBef>
              <a:spcAft>
                <a:spcPct val="0"/>
              </a:spcAft>
              <a:defRPr kumimoji="1" sz="3700">
                <a:solidFill>
                  <a:schemeClr val="tx2"/>
                </a:solidFill>
                <a:latin typeface="Arial" charset="0"/>
                <a:ea typeface="ＭＳ Ｐゴシック" pitchFamily="50" charset="-128"/>
              </a:defRPr>
            </a:lvl8pPr>
            <a:lvl9pPr marL="1558503" algn="ctr" rtl="0" fontAlgn="base">
              <a:spcBef>
                <a:spcPct val="0"/>
              </a:spcBef>
              <a:spcAft>
                <a:spcPct val="0"/>
              </a:spcAft>
              <a:defRPr kumimoji="1" sz="3700">
                <a:solidFill>
                  <a:schemeClr val="tx2"/>
                </a:solidFill>
                <a:latin typeface="Arial" charset="0"/>
                <a:ea typeface="ＭＳ Ｐゴシック" pitchFamily="50" charset="-128"/>
              </a:defRPr>
            </a:lvl9pPr>
          </a:lstStyle>
          <a:p>
            <a:pPr algn="l"/>
            <a:r>
              <a:rPr lang="en-US" altLang="ja-JP" sz="2800" kern="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kern="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の取り組み</a:t>
            </a:r>
          </a:p>
        </p:txBody>
      </p:sp>
      <p:sp>
        <p:nvSpPr>
          <p:cNvPr id="11" name="テキスト ボックス 10"/>
          <p:cNvSpPr txBox="1"/>
          <p:nvPr/>
        </p:nvSpPr>
        <p:spPr>
          <a:xfrm>
            <a:off x="341116" y="854128"/>
            <a:ext cx="2775119" cy="795978"/>
          </a:xfrm>
          <a:prstGeom prst="rect">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none" tIns="72000"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連邦型統合</a:t>
            </a:r>
            <a:r>
              <a:rPr kumimoji="1"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DB</a:t>
            </a: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（⇔中央集中型</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6" name="正方形/長方形 5"/>
          <p:cNvSpPr/>
          <p:nvPr/>
        </p:nvSpPr>
        <p:spPr>
          <a:xfrm>
            <a:off x="221575" y="2127489"/>
            <a:ext cx="5589155" cy="1277273"/>
          </a:xfrm>
          <a:prstGeom prst="rect">
            <a:avLst/>
          </a:prstGeom>
        </p:spPr>
        <p:txBody>
          <a:bodyPr wrap="square">
            <a:spAutoFit/>
          </a:bodyPr>
          <a:lstStyle/>
          <a:p>
            <a:pPr marL="0"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基盤技術開発</a:t>
            </a:r>
            <a:endParaRPr lang="en-US" altLang="ja-JP" sz="2400" dirty="0">
              <a:latin typeface="メイリオ" panose="020B0604030504040204" pitchFamily="50" charset="-128"/>
              <a:ea typeface="メイリオ" panose="020B0604030504040204" pitchFamily="50" charset="-128"/>
            </a:endParaRPr>
          </a:p>
          <a:p>
            <a:pPr marL="0" lvl="1"/>
            <a:endParaRPr lang="en-US" altLang="ja-JP" sz="900" dirty="0">
              <a:latin typeface="メイリオ" panose="020B0604030504040204" pitchFamily="50" charset="-128"/>
              <a:ea typeface="メイリオ" panose="020B0604030504040204" pitchFamily="50" charset="-128"/>
            </a:endParaRPr>
          </a:p>
          <a:p>
            <a:pPr marL="0"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ファンディングプログラム</a:t>
            </a:r>
            <a:endParaRPr lang="en-US" altLang="ja-JP" sz="2400" dirty="0">
              <a:latin typeface="メイリオ" panose="020B0604030504040204" pitchFamily="50" charset="-128"/>
              <a:ea typeface="メイリオ" panose="020B0604030504040204" pitchFamily="50" charset="-128"/>
            </a:endParaRPr>
          </a:p>
          <a:p>
            <a:pPr marL="0" lvl="1"/>
            <a:r>
              <a:rPr lang="ja-JP" altLang="en-US" sz="2000" dirty="0">
                <a:solidFill>
                  <a:srgbClr val="000000"/>
                </a:solidFill>
                <a:latin typeface="メイリオ" panose="020B0604030504040204" pitchFamily="50" charset="-128"/>
                <a:ea typeface="メイリオ" panose="020B0604030504040204" pitchFamily="50" charset="-128"/>
                <a:cs typeface="ヒラギノ角ゴ Std W8" charset="0"/>
              </a:rPr>
              <a:t>（分野ごとにデータの統合を進めるため）</a:t>
            </a:r>
            <a:endParaRPr lang="en-US" altLang="ja-JP" sz="2000" dirty="0">
              <a:latin typeface="メイリオ" panose="020B0604030504040204" pitchFamily="50" charset="-128"/>
              <a:ea typeface="メイリオ" panose="020B0604030504040204" pitchFamily="50" charset="-128"/>
            </a:endParaRPr>
          </a:p>
        </p:txBody>
      </p:sp>
      <p:cxnSp>
        <p:nvCxnSpPr>
          <p:cNvPr id="9" name="直線矢印コネクタ 8"/>
          <p:cNvCxnSpPr/>
          <p:nvPr/>
        </p:nvCxnSpPr>
        <p:spPr>
          <a:xfrm flipV="1">
            <a:off x="2480153" y="601249"/>
            <a:ext cx="2726847" cy="1716066"/>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3" descr="C:\Users\Mari T. Minowa\Downloads\logo_en_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00570" y="1339921"/>
            <a:ext cx="1019583" cy="46016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矢印コネクタ 19"/>
          <p:cNvCxnSpPr/>
          <p:nvPr/>
        </p:nvCxnSpPr>
        <p:spPr>
          <a:xfrm>
            <a:off x="4251342" y="2798301"/>
            <a:ext cx="955658" cy="0"/>
          </a:xfrm>
          <a:prstGeom prst="straightConnector1">
            <a:avLst/>
          </a:prstGeom>
          <a:ln w="76200">
            <a:solidFill>
              <a:srgbClr val="CC99FF"/>
            </a:solidFill>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5207000" y="1775825"/>
            <a:ext cx="1851025" cy="8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 準備 4"/>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97074" y="418643"/>
            <a:ext cx="3105151" cy="1384309"/>
          </a:xfrm>
          <a:prstGeom prst="rect">
            <a:avLst/>
          </a:prstGeom>
        </p:spPr>
      </p:pic>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16</a:t>
            </a:fld>
            <a:endParaRPr lang="en-US" altLang="ja-JP"/>
          </a:p>
        </p:txBody>
      </p:sp>
      <p:pic>
        <p:nvPicPr>
          <p:cNvPr id="8" name="図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97074" y="1979756"/>
            <a:ext cx="3033719" cy="4643715"/>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14915" y="3396867"/>
            <a:ext cx="3005238" cy="3226604"/>
          </a:xfrm>
          <a:prstGeom prst="rect">
            <a:avLst/>
          </a:prstGeom>
        </p:spPr>
      </p:pic>
      <p:sp>
        <p:nvSpPr>
          <p:cNvPr id="13" name="正方形/長方形 12"/>
          <p:cNvSpPr/>
          <p:nvPr/>
        </p:nvSpPr>
        <p:spPr>
          <a:xfrm>
            <a:off x="6849649" y="6299200"/>
            <a:ext cx="1481144" cy="3242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9" name="正方形/長方形 18"/>
          <p:cNvSpPr/>
          <p:nvPr/>
        </p:nvSpPr>
        <p:spPr>
          <a:xfrm>
            <a:off x="5308600" y="1867349"/>
            <a:ext cx="1481144" cy="3242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494925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1"/>
          <p:cNvSpPr txBox="1">
            <a:spLocks noChangeArrowheads="1"/>
          </p:cNvSpPr>
          <p:nvPr/>
        </p:nvSpPr>
        <p:spPr bwMode="auto">
          <a:xfrm>
            <a:off x="88900" y="1027507"/>
            <a:ext cx="6930102" cy="759626"/>
          </a:xfrm>
          <a:prstGeom prst="rect">
            <a:avLst/>
          </a:prstGeom>
          <a:ln/>
          <a:extLst/>
        </p:spPr>
        <p:style>
          <a:lnRef idx="2">
            <a:schemeClr val="dk1"/>
          </a:lnRef>
          <a:fillRef idx="1">
            <a:schemeClr val="lt1"/>
          </a:fillRef>
          <a:effectRef idx="0">
            <a:schemeClr val="dk1"/>
          </a:effectRef>
          <a:fontRef idx="minor">
            <a:schemeClr val="dk1"/>
          </a:fontRef>
        </p:style>
        <p:txBody>
          <a:bodyPr wrap="none" tIns="3600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メイリオ" panose="020B0604030504040204" pitchFamily="50" charset="-128"/>
                <a:ea typeface="メイリオ" panose="020B0604030504040204" pitchFamily="50" charset="-128"/>
                <a:cs typeface="ヒラギノ角ゴ Std W8" charset="0"/>
              </a:rPr>
              <a:t>バイオサイエンスデータベースセンター</a:t>
            </a:r>
            <a:r>
              <a:rPr lang="en-US" altLang="ja-JP" dirty="0">
                <a:latin typeface="メイリオ" panose="020B0604030504040204" pitchFamily="50" charset="-128"/>
                <a:ea typeface="メイリオ" panose="020B0604030504040204" pitchFamily="50" charset="-128"/>
                <a:cs typeface="ヒラギノ角ゴ Std W8" charset="0"/>
              </a:rPr>
              <a:t>(NBDC</a:t>
            </a:r>
            <a:r>
              <a:rPr lang="en-US" altLang="ja-JP" sz="2000" dirty="0">
                <a:latin typeface="メイリオ" panose="020B0604030504040204" pitchFamily="50" charset="-128"/>
                <a:ea typeface="メイリオ" panose="020B0604030504040204" pitchFamily="50" charset="-128"/>
                <a:cs typeface="ヒラギノ角ゴ Std W8" charset="0"/>
              </a:rPr>
              <a:t>) </a:t>
            </a:r>
          </a:p>
          <a:p>
            <a:r>
              <a:rPr lang="en-US" altLang="ja-JP" sz="2000" dirty="0">
                <a:latin typeface="メイリオ" panose="020B0604030504040204" pitchFamily="50" charset="-128"/>
                <a:ea typeface="メイリオ" panose="020B0604030504040204" pitchFamily="50" charset="-128"/>
                <a:cs typeface="ヒラギノ角ゴ Std W8" charset="0"/>
                <a:hlinkClick r:id="rId3"/>
              </a:rPr>
              <a:t>https://biosciencedbc.jp/</a:t>
            </a:r>
            <a:endParaRPr lang="ja-JP" altLang="en-US" sz="2000" dirty="0">
              <a:latin typeface="メイリオ" panose="020B0604030504040204" pitchFamily="50" charset="-128"/>
              <a:ea typeface="メイリオ" panose="020B0604030504040204" pitchFamily="50" charset="-128"/>
              <a:cs typeface="ヒラギノ角ゴ Std W8" charset="0"/>
            </a:endParaRPr>
          </a:p>
        </p:txBody>
      </p:sp>
      <p:sp>
        <p:nvSpPr>
          <p:cNvPr id="9" name="正方形/長方形 2"/>
          <p:cNvSpPr>
            <a:spLocks noChangeArrowheads="1"/>
          </p:cNvSpPr>
          <p:nvPr/>
        </p:nvSpPr>
        <p:spPr bwMode="auto">
          <a:xfrm>
            <a:off x="317500" y="1867718"/>
            <a:ext cx="8564238"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Arial" charset="0"/>
              <a:buChar char="•"/>
            </a:pP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JST</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の中の１つのセンター</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895350" lvl="1"/>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2011</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（平成</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23</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年）年</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4</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月に設立</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895350" lvl="1" indent="-895350"/>
            <a:endParaRPr lang="en-US" altLang="ja-JP" sz="1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457200" indent="-457200">
              <a:buFont typeface="Arial" charset="0"/>
              <a:buChar char="•"/>
            </a:pP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生命科学分野の</a:t>
            </a:r>
            <a:r>
              <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rPr>
              <a:t>DB</a:t>
            </a:r>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を使いやすくする！</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719138"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（１）データベース研究開発戦略の立案</a:t>
            </a:r>
            <a:endParaRPr lang="en-US" altLang="ja-JP" sz="2400" dirty="0">
              <a:solidFill>
                <a:srgbClr val="000000"/>
              </a:solidFill>
              <a:latin typeface="メイリオ" panose="020B0604030504040204" pitchFamily="50" charset="-128"/>
              <a:ea typeface="メイリオ" panose="020B0604030504040204" pitchFamily="50" charset="-128"/>
              <a:cs typeface="ヒラギノ角ゴ Std W8" charset="0"/>
            </a:endParaRPr>
          </a:p>
          <a:p>
            <a:pPr marL="719138" lvl="1"/>
            <a:r>
              <a:rPr lang="ja-JP" altLang="en-US" sz="2400" dirty="0">
                <a:latin typeface="メイリオ" panose="020B0604030504040204" pitchFamily="50" charset="-128"/>
                <a:ea typeface="メイリオ" panose="020B0604030504040204" pitchFamily="50" charset="-128"/>
              </a:rPr>
              <a:t>（２）データベースの充実</a:t>
            </a:r>
            <a:endParaRPr lang="en-US" altLang="ja-JP" sz="2400" dirty="0">
              <a:latin typeface="メイリオ" panose="020B0604030504040204" pitchFamily="50" charset="-128"/>
              <a:ea typeface="メイリオ" panose="020B0604030504040204" pitchFamily="50" charset="-128"/>
            </a:endParaRP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府省間のデータベース統合</a:t>
            </a: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基盤技術開発</a:t>
            </a:r>
            <a:endParaRPr lang="en-US" altLang="ja-JP" sz="2400" dirty="0">
              <a:latin typeface="メイリオ" panose="020B0604030504040204" pitchFamily="50" charset="-128"/>
              <a:ea typeface="メイリオ" panose="020B0604030504040204" pitchFamily="50" charset="-128"/>
            </a:endParaRPr>
          </a:p>
          <a:p>
            <a:pPr marL="1254125" lvl="1">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ファンディングプログラム</a:t>
            </a:r>
            <a:endParaRPr lang="en-US" altLang="ja-JP" sz="2400" dirty="0">
              <a:latin typeface="メイリオ" panose="020B0604030504040204" pitchFamily="50" charset="-128"/>
              <a:ea typeface="メイリオ" panose="020B0604030504040204" pitchFamily="50" charset="-128"/>
            </a:endParaRPr>
          </a:p>
          <a:p>
            <a:pPr marL="1254125"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　　　（分野ごとにデータの統合を進めるため）</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latin typeface="メイリオ" panose="020B0604030504040204" pitchFamily="50" charset="-128"/>
                <a:ea typeface="メイリオ" panose="020B0604030504040204" pitchFamily="50" charset="-128"/>
              </a:rPr>
              <a:t>（３）データの公開</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solidFill>
                  <a:srgbClr val="000000"/>
                </a:solidFill>
                <a:latin typeface="メイリオ" panose="020B0604030504040204" pitchFamily="50" charset="-128"/>
                <a:ea typeface="メイリオ" panose="020B0604030504040204" pitchFamily="50" charset="-128"/>
                <a:cs typeface="ヒラギノ角ゴ Std W8" charset="0"/>
              </a:rPr>
              <a:t>　　　（ポータルサイトや関連サービスも含めて）</a:t>
            </a:r>
            <a:endParaRPr lang="en-US" altLang="ja-JP" sz="2400" dirty="0">
              <a:latin typeface="メイリオ" panose="020B0604030504040204" pitchFamily="50" charset="-128"/>
              <a:ea typeface="メイリオ" panose="020B0604030504040204" pitchFamily="50" charset="-128"/>
            </a:endParaRPr>
          </a:p>
          <a:p>
            <a:pPr marL="719138" lvl="1"/>
            <a:r>
              <a:rPr lang="ja-JP" altLang="en-US" sz="2400" dirty="0">
                <a:latin typeface="メイリオ" panose="020B0604030504040204" pitchFamily="50" charset="-128"/>
                <a:ea typeface="メイリオ" panose="020B0604030504040204" pitchFamily="50" charset="-128"/>
              </a:rPr>
              <a:t>（４）国際連携</a:t>
            </a:r>
          </a:p>
        </p:txBody>
      </p:sp>
      <p:sp>
        <p:nvSpPr>
          <p:cNvPr id="11" name="Text Box 161"/>
          <p:cNvSpPr txBox="1">
            <a:spLocks noChangeArrowheads="1"/>
          </p:cNvSpPr>
          <p:nvPr/>
        </p:nvSpPr>
        <p:spPr bwMode="auto">
          <a:xfrm>
            <a:off x="1400625" y="112113"/>
            <a:ext cx="54205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ヒラギノ角ゴ Std W8" charset="0"/>
              </a:rPr>
              <a:t>JST</a:t>
            </a:r>
            <a:r>
              <a:rPr lang="ja-JP" altLang="en-US" sz="2800" dirty="0">
                <a:latin typeface="メイリオ" panose="020B0604030504040204" pitchFamily="50" charset="-128"/>
                <a:ea typeface="メイリオ" panose="020B0604030504040204" pitchFamily="50" charset="-128"/>
                <a:cs typeface="ヒラギノ角ゴ Std W8" charset="0"/>
              </a:rPr>
              <a:t>と</a:t>
            </a:r>
            <a:r>
              <a:rPr lang="en-US" altLang="ja-JP" sz="2800" dirty="0">
                <a:latin typeface="メイリオ" panose="020B0604030504040204" pitchFamily="50" charset="-128"/>
                <a:ea typeface="メイリオ" panose="020B0604030504040204" pitchFamily="50" charset="-128"/>
                <a:cs typeface="ヒラギノ角ゴ Std W8" charset="0"/>
              </a:rPr>
              <a:t>NBDC</a:t>
            </a:r>
            <a:r>
              <a:rPr lang="ja-JP" altLang="en-US" sz="2800" dirty="0">
                <a:latin typeface="メイリオ" panose="020B0604030504040204" pitchFamily="50" charset="-128"/>
                <a:ea typeface="メイリオ" panose="020B0604030504040204" pitchFamily="50" charset="-128"/>
                <a:cs typeface="ヒラギノ角ゴ Std W8" charset="0"/>
              </a:rPr>
              <a:t>のご紹介</a:t>
            </a:r>
            <a:r>
              <a:rPr lang="en-US" altLang="ja-JP" sz="2800" dirty="0">
                <a:latin typeface="メイリオ" panose="020B0604030504040204" pitchFamily="50" charset="-128"/>
                <a:ea typeface="メイリオ" panose="020B0604030504040204" pitchFamily="50" charset="-128"/>
                <a:cs typeface="ヒラギノ角ゴ Std W8" charset="0"/>
              </a:rPr>
              <a:t>(2)</a:t>
            </a:r>
          </a:p>
        </p:txBody>
      </p:sp>
      <p:sp>
        <p:nvSpPr>
          <p:cNvPr id="5" name="フローチャート : 準備 4"/>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206500" y="5346700"/>
            <a:ext cx="6832599" cy="81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17</a:t>
            </a:fld>
            <a:endParaRPr lang="en-US" altLang="ja-JP"/>
          </a:p>
        </p:txBody>
      </p:sp>
    </p:spTree>
    <p:extLst>
      <p:ext uri="{BB962C8B-B14F-4D97-AF65-F5344CB8AC3E}">
        <p14:creationId xmlns:p14="http://schemas.microsoft.com/office/powerpoint/2010/main" val="820325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475"/>
            <a:ext cx="6823881" cy="4362937"/>
          </a:xfrm>
          <a:prstGeom prst="rect">
            <a:avLst/>
          </a:prstGeom>
        </p:spPr>
        <p:txBody>
          <a:bodyPr wrap="square" lIns="77925" tIns="38963" rIns="77925" bIns="38963">
            <a:spAutoFit/>
          </a:bodyPr>
          <a:lstStyle/>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どんな</a:t>
            </a:r>
            <a:r>
              <a:rPr lang="en-US" altLang="ja-JP" sz="2400" dirty="0">
                <a:latin typeface="メイリオ" pitchFamily="50" charset="-128"/>
                <a:ea typeface="メイリオ" pitchFamily="50" charset="-128"/>
                <a:cs typeface="メイリオ" pitchFamily="50" charset="-128"/>
              </a:rPr>
              <a:t>DB</a:t>
            </a:r>
            <a:r>
              <a:rPr lang="ja-JP" altLang="en-US" sz="2400" dirty="0">
                <a:latin typeface="メイリオ" pitchFamily="50" charset="-128"/>
                <a:ea typeface="メイリオ" pitchFamily="50" charset="-128"/>
                <a:cs typeface="メイリオ" pitchFamily="50" charset="-128"/>
              </a:rPr>
              <a:t>がどこ</a:t>
            </a:r>
            <a:r>
              <a:rPr lang="en-US" altLang="ja-JP" sz="2400" dirty="0">
                <a:latin typeface="メイリオ" pitchFamily="50" charset="-128"/>
                <a:ea typeface="メイリオ" pitchFamily="50" charset="-128"/>
                <a:cs typeface="メイリオ" pitchFamily="50" charset="-128"/>
              </a:rPr>
              <a:t>(URL</a:t>
            </a:r>
            <a:r>
              <a:rPr lang="ja-JP" altLang="en-US" sz="2400" dirty="0">
                <a:latin typeface="メイリオ" pitchFamily="50" charset="-128"/>
                <a:ea typeface="メイリオ" pitchFamily="50" charset="-128"/>
                <a:cs typeface="メイリオ" pitchFamily="50" charset="-128"/>
              </a:rPr>
              <a:t>は？</a:t>
            </a:r>
            <a:r>
              <a:rPr lang="en-US" altLang="ja-JP" sz="2400" dirty="0">
                <a:latin typeface="メイリオ" pitchFamily="50" charset="-128"/>
                <a:ea typeface="メイリオ" pitchFamily="50" charset="-128"/>
                <a:cs typeface="メイリオ" pitchFamily="50" charset="-128"/>
              </a:rPr>
              <a:t>)</a:t>
            </a:r>
            <a:r>
              <a:rPr lang="ja-JP" altLang="en-US" sz="2400" dirty="0">
                <a:latin typeface="メイリオ" pitchFamily="50" charset="-128"/>
                <a:ea typeface="メイリオ" pitchFamily="50" charset="-128"/>
                <a:cs typeface="メイリオ" pitchFamily="50" charset="-128"/>
              </a:rPr>
              <a:t>にあるのか？</a:t>
            </a:r>
            <a:endParaRPr lang="en-US" altLang="ja-JP" sz="2400" dirty="0">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欲しいデータは既に誰かが作成、</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公開しているのでは？</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endParaRPr lang="ja-JP" altLang="en-US" sz="2000"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複数の</a:t>
            </a:r>
            <a:r>
              <a:rPr lang="en-US" altLang="ja-JP" sz="2400" dirty="0">
                <a:latin typeface="メイリオ" pitchFamily="50" charset="-128"/>
                <a:ea typeface="メイリオ" pitchFamily="50" charset="-128"/>
                <a:cs typeface="メイリオ" pitchFamily="50" charset="-128"/>
              </a:rPr>
              <a:t>DB</a:t>
            </a:r>
            <a:r>
              <a:rPr lang="ja-JP" altLang="en-US" sz="2400" dirty="0">
                <a:latin typeface="メイリオ" pitchFamily="50" charset="-128"/>
                <a:ea typeface="メイリオ" pitchFamily="50" charset="-128"/>
                <a:cs typeface="メイリオ" pitchFamily="50" charset="-128"/>
              </a:rPr>
              <a:t>内を横断的に検索できないか？</a:t>
            </a:r>
            <a:endParaRPr lang="en-US" altLang="ja-JP" sz="2400" dirty="0">
              <a:latin typeface="メイリオ" pitchFamily="50" charset="-128"/>
              <a:ea typeface="メイリオ" pitchFamily="50" charset="-128"/>
              <a:cs typeface="メイリオ" pitchFamily="50" charset="-128"/>
            </a:endParaRPr>
          </a:p>
          <a:p>
            <a:pPr marL="633142" lvl="1">
              <a:lnSpc>
                <a:spcPct val="120000"/>
              </a:lnSpc>
              <a:defRPr/>
            </a:pPr>
            <a:r>
              <a:rPr lang="en-US" altLang="ja-JP" sz="2000" dirty="0">
                <a:latin typeface="メイリオ" pitchFamily="50" charset="-128"/>
                <a:ea typeface="メイリオ" pitchFamily="50" charset="-128"/>
                <a:cs typeface="メイリオ" pitchFamily="50" charset="-128"/>
              </a:rPr>
              <a:t>DB</a:t>
            </a:r>
            <a:r>
              <a:rPr lang="ja-JP" altLang="en-US" sz="2000" dirty="0">
                <a:latin typeface="メイリオ" pitchFamily="50" charset="-128"/>
                <a:ea typeface="メイリオ" pitchFamily="50" charset="-128"/>
                <a:cs typeface="メイリオ" pitchFamily="50" charset="-128"/>
              </a:rPr>
              <a:t>ごとに訪れて検索するのは手間</a:t>
            </a:r>
          </a:p>
          <a:p>
            <a:pPr marL="633142" lvl="1">
              <a:lnSpc>
                <a:spcPct val="120000"/>
              </a:lnSpc>
              <a:defRPr/>
            </a:pPr>
            <a:r>
              <a:rPr lang="ja-JP" altLang="en-US" sz="2000" dirty="0">
                <a:latin typeface="メイリオ" pitchFamily="50" charset="-128"/>
                <a:ea typeface="メイリオ" pitchFamily="50" charset="-128"/>
                <a:cs typeface="メイリオ" pitchFamily="50" charset="-128"/>
              </a:rPr>
              <a:t>文献や特許など異なる</a:t>
            </a:r>
            <a:r>
              <a:rPr lang="en-US" altLang="ja-JP" sz="2000" dirty="0">
                <a:latin typeface="メイリオ" pitchFamily="50" charset="-128"/>
                <a:ea typeface="メイリオ" pitchFamily="50" charset="-128"/>
                <a:cs typeface="メイリオ" pitchFamily="50" charset="-128"/>
              </a:rPr>
              <a:t>DB</a:t>
            </a:r>
            <a:r>
              <a:rPr lang="ja-JP" altLang="en-US" sz="2000" dirty="0">
                <a:latin typeface="メイリオ" pitchFamily="50" charset="-128"/>
                <a:ea typeface="メイリオ" pitchFamily="50" charset="-128"/>
                <a:cs typeface="メイリオ" pitchFamily="50" charset="-128"/>
              </a:rPr>
              <a:t>を一括検索できれば</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endParaRPr lang="en-US" altLang="ja-JP"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データセットを取得できないか？</a:t>
            </a:r>
          </a:p>
          <a:p>
            <a:pPr marL="633142" lvl="1">
              <a:lnSpc>
                <a:spcPct val="120000"/>
              </a:lnSpc>
              <a:defRP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インタフェースに囚われずに⾃由に使いたい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手持ちのデータと組み合わせてみたい</a:t>
            </a:r>
            <a:endParaRPr lang="en-US" altLang="ja-JP" sz="2000" dirty="0">
              <a:latin typeface="メイリオ" pitchFamily="50" charset="-128"/>
              <a:ea typeface="メイリオ" pitchFamily="50" charset="-128"/>
              <a:cs typeface="メイリオ" pitchFamily="50" charset="-128"/>
            </a:endParaRPr>
          </a:p>
        </p:txBody>
      </p:sp>
      <p:sp>
        <p:nvSpPr>
          <p:cNvPr id="15362" name="Text Box 161"/>
          <p:cNvSpPr txBox="1">
            <a:spLocks noChangeArrowheads="1"/>
          </p:cNvSpPr>
          <p:nvPr/>
        </p:nvSpPr>
        <p:spPr bwMode="auto">
          <a:xfrm>
            <a:off x="1417004" y="104784"/>
            <a:ext cx="610139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itchFamily="50" charset="-128"/>
                <a:ea typeface="メイリオ" pitchFamily="50" charset="-128"/>
                <a:cs typeface="メイリオ" pitchFamily="50" charset="-128"/>
              </a:rPr>
              <a:t>生命科学分野の</a:t>
            </a:r>
            <a:r>
              <a:rPr lang="en-US" altLang="ja-JP" sz="2800" dirty="0">
                <a:latin typeface="メイリオ" pitchFamily="50" charset="-128"/>
                <a:ea typeface="メイリオ" pitchFamily="50" charset="-128"/>
                <a:cs typeface="メイリオ" pitchFamily="50" charset="-128"/>
              </a:rPr>
              <a:t>DB</a:t>
            </a:r>
            <a:r>
              <a:rPr lang="ja-JP" altLang="en-US" sz="2800" dirty="0">
                <a:latin typeface="メイリオ" pitchFamily="50" charset="-128"/>
                <a:ea typeface="メイリオ" pitchFamily="50" charset="-128"/>
                <a:cs typeface="メイリオ" pitchFamily="50" charset="-128"/>
              </a:rPr>
              <a:t>に対する要望</a:t>
            </a:r>
          </a:p>
        </p:txBody>
      </p:sp>
      <p:grpSp>
        <p:nvGrpSpPr>
          <p:cNvPr id="6" name="グループ化 5"/>
          <p:cNvGrpSpPr/>
          <p:nvPr/>
        </p:nvGrpSpPr>
        <p:grpSpPr>
          <a:xfrm>
            <a:off x="5987866" y="1520668"/>
            <a:ext cx="3032395" cy="1447800"/>
            <a:chOff x="5987866" y="1253968"/>
            <a:chExt cx="3032395" cy="1447800"/>
          </a:xfrm>
        </p:grpSpPr>
        <p:pic>
          <p:nvPicPr>
            <p:cNvPr id="14352" name="図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25669" y="1949293"/>
              <a:ext cx="69459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6501803" y="1253968"/>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のカタログ</a:t>
              </a:r>
              <a:endParaRPr lang="en-US" altLang="ja-JP" sz="2400" dirty="0">
                <a:solidFill>
                  <a:schemeClr val="tx1"/>
                </a:solidFill>
                <a:latin typeface="メイリオ" pitchFamily="50" charset="-128"/>
                <a:ea typeface="メイリオ" pitchFamily="50" charset="-128"/>
                <a:cs typeface="メイリオ" pitchFamily="50" charset="-128"/>
              </a:endParaRPr>
            </a:p>
          </p:txBody>
        </p:sp>
        <p:sp>
          <p:nvSpPr>
            <p:cNvPr id="4" name="右矢印 3"/>
            <p:cNvSpPr/>
            <p:nvPr/>
          </p:nvSpPr>
          <p:spPr>
            <a:xfrm>
              <a:off x="5987866" y="143906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5987865" y="3330420"/>
            <a:ext cx="3166284" cy="1106398"/>
            <a:chOff x="5987865" y="3063720"/>
            <a:chExt cx="3166284" cy="1106398"/>
          </a:xfrm>
        </p:grpSpPr>
        <p:sp>
          <p:nvSpPr>
            <p:cNvPr id="21" name="角丸四角形 20"/>
            <p:cNvSpPr/>
            <p:nvPr/>
          </p:nvSpPr>
          <p:spPr>
            <a:xfrm>
              <a:off x="6514992" y="3063720"/>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の一括検索</a:t>
              </a:r>
              <a:endParaRPr lang="en-US" altLang="ja-JP" sz="2400" dirty="0">
                <a:solidFill>
                  <a:schemeClr val="tx1"/>
                </a:solidFill>
                <a:latin typeface="メイリオ" pitchFamily="50" charset="-128"/>
                <a:ea typeface="メイリオ" pitchFamily="50" charset="-128"/>
                <a:cs typeface="メイリオ" pitchFamily="50" charset="-128"/>
              </a:endParaRPr>
            </a:p>
          </p:txBody>
        </p:sp>
        <p:pic>
          <p:nvPicPr>
            <p:cNvPr id="14351" name="Picture 14" descr="C:\Documents and Settings\admin\My Documents\アーカイブ\ポスター\素材\Actions-page-zoom-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0492" y="3579567"/>
              <a:ext cx="543657"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p:cNvSpPr/>
            <p:nvPr/>
          </p:nvSpPr>
          <p:spPr>
            <a:xfrm>
              <a:off x="5987865" y="324078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5987864" y="4756219"/>
            <a:ext cx="3166285" cy="1581094"/>
            <a:chOff x="5987864" y="4489519"/>
            <a:chExt cx="3166285" cy="1581094"/>
          </a:xfrm>
        </p:grpSpPr>
        <p:sp>
          <p:nvSpPr>
            <p:cNvPr id="26" name="角丸四角形 25"/>
            <p:cNvSpPr/>
            <p:nvPr/>
          </p:nvSpPr>
          <p:spPr>
            <a:xfrm>
              <a:off x="6490369" y="4489519"/>
              <a:ext cx="2475034" cy="1071563"/>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r>
                <a:rPr lang="ja-JP" altLang="en-US" sz="2400" dirty="0">
                  <a:solidFill>
                    <a:schemeClr val="tx1"/>
                  </a:solidFill>
                  <a:latin typeface="メイリオ" pitchFamily="50" charset="-128"/>
                  <a:ea typeface="メイリオ" pitchFamily="50" charset="-128"/>
                  <a:cs typeface="メイリオ" pitchFamily="50" charset="-128"/>
                </a:rPr>
                <a:t>データの一括</a:t>
              </a:r>
              <a:endParaRPr lang="en-US" altLang="ja-JP" sz="2400" dirty="0">
                <a:solidFill>
                  <a:schemeClr val="tx1"/>
                </a:solidFill>
                <a:latin typeface="メイリオ" pitchFamily="50" charset="-128"/>
                <a:ea typeface="メイリオ" pitchFamily="50" charset="-128"/>
                <a:cs typeface="メイリオ" pitchFamily="50" charset="-128"/>
              </a:endParaRPr>
            </a:p>
            <a:p>
              <a:pPr algn="ctr"/>
              <a:r>
                <a:rPr lang="ja-JP" altLang="en-US" sz="2400" dirty="0">
                  <a:solidFill>
                    <a:schemeClr val="tx1"/>
                  </a:solidFill>
                  <a:latin typeface="メイリオ" pitchFamily="50" charset="-128"/>
                  <a:ea typeface="メイリオ" pitchFamily="50" charset="-128"/>
                  <a:cs typeface="メイリオ" pitchFamily="50" charset="-128"/>
                </a:rPr>
                <a:t>ダウンロード</a:t>
              </a:r>
              <a:endParaRPr lang="en-US" altLang="ja-JP" sz="2400" dirty="0">
                <a:solidFill>
                  <a:schemeClr val="tx1"/>
                </a:solidFill>
                <a:latin typeface="メイリオ" pitchFamily="50" charset="-128"/>
                <a:ea typeface="メイリオ" pitchFamily="50" charset="-128"/>
                <a:cs typeface="メイリオ" pitchFamily="50" charset="-128"/>
              </a:endParaRPr>
            </a:p>
          </p:txBody>
        </p:sp>
        <p:grpSp>
          <p:nvGrpSpPr>
            <p:cNvPr id="14350" name="グループ化 60"/>
            <p:cNvGrpSpPr>
              <a:grpSpLocks/>
            </p:cNvGrpSpPr>
            <p:nvPr/>
          </p:nvGrpSpPr>
          <p:grpSpPr bwMode="auto">
            <a:xfrm>
              <a:off x="8433180" y="5313374"/>
              <a:ext cx="720969" cy="757239"/>
              <a:chOff x="5130800" y="8859838"/>
              <a:chExt cx="1333500" cy="1295400"/>
            </a:xfrm>
          </p:grpSpPr>
          <p:pic>
            <p:nvPicPr>
              <p:cNvPr id="15376" name="Picture 13" descr="C:\Documents and Settings\admin\My Documents\アーカイブ\ポスター\素材\Places-server-database-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30800" y="88598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7" descr="C:\Documents and Settings\admin\My Documents\アーカイブ\ポスター\素材\Actions-arrow-down-icon7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78500" y="946943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右矢印 17"/>
            <p:cNvSpPr/>
            <p:nvPr/>
          </p:nvSpPr>
          <p:spPr>
            <a:xfrm>
              <a:off x="5987864" y="4854704"/>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 name="グループ化 4"/>
          <p:cNvGrpSpPr/>
          <p:nvPr/>
        </p:nvGrpSpPr>
        <p:grpSpPr>
          <a:xfrm>
            <a:off x="6490370" y="743372"/>
            <a:ext cx="2498192" cy="645416"/>
            <a:chOff x="6490370" y="476672"/>
            <a:chExt cx="2498192" cy="645416"/>
          </a:xfrm>
        </p:grpSpPr>
        <p:sp>
          <p:nvSpPr>
            <p:cNvPr id="7" name="右中かっこ 6"/>
            <p:cNvSpPr/>
            <p:nvPr/>
          </p:nvSpPr>
          <p:spPr>
            <a:xfrm rot="16200000">
              <a:off x="7562044" y="-304429"/>
              <a:ext cx="354843" cy="24981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6732240" y="476672"/>
              <a:ext cx="19944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NBDC</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のサービス</a:t>
              </a:r>
            </a:p>
          </p:txBody>
        </p:sp>
      </p:grpSp>
      <p:sp>
        <p:nvSpPr>
          <p:cNvPr id="20" name="フローチャート : 準備 19"/>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18</a:t>
            </a:fld>
            <a:endParaRPr lang="en-US" altLang="ja-JP"/>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p:cNvSpPr txBox="1"/>
          <p:nvPr/>
        </p:nvSpPr>
        <p:spPr>
          <a:xfrm>
            <a:off x="106840" y="1153331"/>
            <a:ext cx="5799942" cy="5310889"/>
          </a:xfrm>
          <a:prstGeom prst="rect">
            <a:avLst/>
          </a:prstGeom>
          <a:noFill/>
        </p:spPr>
        <p:txBody>
          <a:bodyPr wrap="none" lIns="77925" tIns="38963" rIns="77925" bIns="38963" rtlCol="0">
            <a:spAutoFit/>
          </a:bodyPr>
          <a:lstStyle/>
          <a:p>
            <a:pPr marL="292219" indent="-292219">
              <a:buFont typeface="Arial"/>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求められるデータが入っているか？　</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使いたいデータが見つからない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公的プロジェクトの成果が非公開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292219" indent="-292219">
              <a:buFont typeface="Arial"/>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どのようなデータが入っているのか？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多種多様なデータ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データ項目の説明がばらばら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無</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分野ごとにばらばらな用語</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92219" indent="-292219">
              <a:buFont typeface="Arial"/>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どのように使って良いのか？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利用に際しての条件がばらばらだし、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そもそもどこに書いてあるのか？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商用可能か？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契約が必要？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使用料は必要？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論文に引用してもいいのか？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86" name="Text Box 161"/>
          <p:cNvSpPr txBox="1">
            <a:spLocks noChangeArrowheads="1"/>
          </p:cNvSpPr>
          <p:nvPr/>
        </p:nvSpPr>
        <p:spPr bwMode="auto">
          <a:xfrm>
            <a:off x="1446825" y="100768"/>
            <a:ext cx="555084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データを利用する際の問題点</a:t>
            </a:r>
          </a:p>
        </p:txBody>
      </p:sp>
      <p:grpSp>
        <p:nvGrpSpPr>
          <p:cNvPr id="2" name="グループ化 1"/>
          <p:cNvGrpSpPr/>
          <p:nvPr/>
        </p:nvGrpSpPr>
        <p:grpSpPr>
          <a:xfrm>
            <a:off x="5578735" y="2518138"/>
            <a:ext cx="3520821" cy="1002957"/>
            <a:chOff x="5586654" y="743532"/>
            <a:chExt cx="3520821" cy="1002957"/>
          </a:xfrm>
        </p:grpSpPr>
        <p:sp>
          <p:nvSpPr>
            <p:cNvPr id="16403" name="テキスト ボックス 40"/>
            <p:cNvSpPr txBox="1">
              <a:spLocks noChangeArrowheads="1"/>
            </p:cNvSpPr>
            <p:nvPr/>
          </p:nvSpPr>
          <p:spPr bwMode="auto">
            <a:xfrm>
              <a:off x="7515965" y="1252304"/>
              <a:ext cx="723885"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321654987</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6404" name="テキスト ボックス 41"/>
            <p:cNvSpPr txBox="1">
              <a:spLocks noChangeArrowheads="1"/>
            </p:cNvSpPr>
            <p:nvPr/>
          </p:nvSpPr>
          <p:spPr bwMode="auto">
            <a:xfrm>
              <a:off x="7517432" y="817598"/>
              <a:ext cx="723885" cy="35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ATGTGGCCT</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16405" name="図 3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4086" y="743532"/>
              <a:ext cx="793389" cy="85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1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6654" y="948320"/>
              <a:ext cx="714460" cy="62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407"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74602" y="752766"/>
              <a:ext cx="773913" cy="63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408" name="Picture 2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48307" y="1044866"/>
              <a:ext cx="714459" cy="67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074" name="Picture 2" descr="C:\Users\Mari T. Minowa\AppData\Local\Microsoft\Windows\Temporary Internet Files\Content.IE5\LXGAR5S9\MC900434411[1].wmf"/>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59655" y="208490"/>
            <a:ext cx="863617" cy="9715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p:cNvGrpSpPr/>
          <p:nvPr/>
        </p:nvGrpSpPr>
        <p:grpSpPr>
          <a:xfrm>
            <a:off x="3948360" y="5167535"/>
            <a:ext cx="2499947" cy="907085"/>
            <a:chOff x="5994885" y="3873447"/>
            <a:chExt cx="2499947" cy="907085"/>
          </a:xfrm>
        </p:grpSpPr>
        <p:grpSp>
          <p:nvGrpSpPr>
            <p:cNvPr id="4" name="グループ化 3"/>
            <p:cNvGrpSpPr/>
            <p:nvPr/>
          </p:nvGrpSpPr>
          <p:grpSpPr>
            <a:xfrm>
              <a:off x="7953307" y="4014510"/>
              <a:ext cx="541525" cy="624957"/>
              <a:chOff x="7879374" y="3101267"/>
              <a:chExt cx="541525" cy="624957"/>
            </a:xfrm>
          </p:grpSpPr>
          <p:sp>
            <p:nvSpPr>
              <p:cNvPr id="60" name="円柱 59"/>
              <p:cNvSpPr/>
              <p:nvPr/>
            </p:nvSpPr>
            <p:spPr>
              <a:xfrm>
                <a:off x="7879374" y="3101267"/>
                <a:ext cx="434712" cy="524041"/>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柱 60"/>
              <p:cNvSpPr/>
              <p:nvPr/>
            </p:nvSpPr>
            <p:spPr>
              <a:xfrm>
                <a:off x="8096730" y="3389392"/>
                <a:ext cx="324169" cy="336832"/>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縦巻き 2"/>
            <p:cNvSpPr/>
            <p:nvPr/>
          </p:nvSpPr>
          <p:spPr>
            <a:xfrm>
              <a:off x="5994885" y="3873447"/>
              <a:ext cx="725329" cy="907085"/>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契</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約</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書</a:t>
              </a:r>
            </a:p>
          </p:txBody>
        </p:sp>
        <p:pic>
          <p:nvPicPr>
            <p:cNvPr id="3077" name="Picture 5" descr="C:\Users\Mari T. Minowa\AppData\Local\Microsoft\Windows\Temporary Internet Files\Content.IE5\W0FIIBMU\MC900339296[1].wm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838442" y="3873447"/>
              <a:ext cx="906170" cy="90708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テキスト ボックス 4"/>
          <p:cNvSpPr txBox="1"/>
          <p:nvPr/>
        </p:nvSpPr>
        <p:spPr>
          <a:xfrm>
            <a:off x="4843263" y="3638155"/>
            <a:ext cx="4256293" cy="707886"/>
          </a:xfrm>
          <a:prstGeom prst="rect">
            <a:avLst/>
          </a:prstGeom>
          <a:noFill/>
          <a:ln>
            <a:solidFill>
              <a:srgbClr val="0070C0"/>
            </a:solidFill>
          </a:ln>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フォーマット</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の標準化</a:t>
            </a: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データの説明</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メタデータ</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の標準化</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テキスト ボックス 32"/>
          <p:cNvSpPr txBox="1"/>
          <p:nvPr/>
        </p:nvSpPr>
        <p:spPr>
          <a:xfrm>
            <a:off x="6656258" y="4478518"/>
            <a:ext cx="2443298" cy="2092881"/>
          </a:xfrm>
          <a:prstGeom prst="rect">
            <a:avLst/>
          </a:prstGeom>
          <a:noFill/>
          <a:ln>
            <a:solidFill>
              <a:srgbClr val="0070C0"/>
            </a:solidFill>
          </a:ln>
        </p:spPr>
        <p:txBody>
          <a:bodyPr wrap="none" rtlCol="0">
            <a:spAutoFit/>
          </a:bodyPr>
          <a:lstStyle/>
          <a:p>
            <a:r>
              <a:rPr kumimoji="1"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利用条件の標準化</a:t>
            </a:r>
            <a:endParaRPr kumimoji="1"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and</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明示</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・データ作成者の</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著作権表示</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・商用↔非商用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・公開条件</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・引用方法</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5039648" y="1534859"/>
            <a:ext cx="3647152" cy="707886"/>
          </a:xfrm>
          <a:prstGeom prst="rect">
            <a:avLst/>
          </a:prstGeom>
          <a:noFill/>
          <a:ln>
            <a:solidFill>
              <a:srgbClr val="0070C0"/>
            </a:solidFill>
          </a:ln>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データを集めるための仕組み</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公的な研究</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には寄託を義務付け</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スライド番号プレースホルダー 7"/>
          <p:cNvSpPr>
            <a:spLocks noGrp="1"/>
          </p:cNvSpPr>
          <p:nvPr>
            <p:ph type="sldNum" sz="quarter" idx="12"/>
          </p:nvPr>
        </p:nvSpPr>
        <p:spPr/>
        <p:txBody>
          <a:bodyPr/>
          <a:lstStyle/>
          <a:p>
            <a:pPr>
              <a:defRPr/>
            </a:pPr>
            <a:fld id="{86EE3BCA-E093-6943-9DB2-5EBC387AED03}" type="slidenum">
              <a:rPr lang="en-US" altLang="ja-JP" smtClean="0"/>
              <a:pPr>
                <a:defRPr/>
              </a:pPr>
              <a:t>19</a:t>
            </a:fld>
            <a:endParaRPr lang="en-US" altLang="ja-JP"/>
          </a:p>
        </p:txBody>
      </p:sp>
    </p:spTree>
    <p:extLst>
      <p:ext uri="{BB962C8B-B14F-4D97-AF65-F5344CB8AC3E}">
        <p14:creationId xmlns:p14="http://schemas.microsoft.com/office/powerpoint/2010/main" val="168703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3" name="縦書きテキスト プレースホルダー 2"/>
          <p:cNvSpPr>
            <a:spLocks noGrp="1"/>
          </p:cNvSpPr>
          <p:nvPr>
            <p:ph type="body" orient="vert" idx="4294967295"/>
          </p:nvPr>
        </p:nvSpPr>
        <p:spPr>
          <a:xfrm>
            <a:off x="557552" y="1622503"/>
            <a:ext cx="8140399" cy="4525963"/>
          </a:xfrm>
        </p:spPr>
        <p:txBody>
          <a:bodyPr vert="horz">
            <a:normAutofit/>
          </a:bodyPr>
          <a:lstStyle/>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その他のサービス例</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5" name="テキスト ボックス 4"/>
          <p:cNvSpPr txBox="1"/>
          <p:nvPr/>
        </p:nvSpPr>
        <p:spPr>
          <a:xfrm>
            <a:off x="4627751" y="4492242"/>
            <a:ext cx="4370594" cy="2046670"/>
          </a:xfrm>
          <a:prstGeom prst="horizontalScroll">
            <a:avLst/>
          </a:prstGeom>
          <a:noFill/>
          <a:ln>
            <a:solidFill>
              <a:schemeClr val="accent1"/>
            </a:solidFill>
          </a:ln>
        </p:spPr>
        <p:txBody>
          <a:bodyPr wrap="square" tIns="108000" rtlCol="0">
            <a:spAutoFit/>
          </a:bodyPr>
          <a:lstStyle/>
          <a:p>
            <a:r>
              <a:rPr kumimoji="1" lang="ja-JP" altLang="en-US" dirty="0">
                <a:latin typeface="メイリオ" panose="020B0604030504040204" pitchFamily="50" charset="-128"/>
                <a:ea typeface="メイリオ" panose="020B0604030504040204" pitchFamily="50" charset="-128"/>
              </a:rPr>
              <a:t>◇ハンズオンを含む実習について</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・クリックは最小限に</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・反応が無くてもしばらく待つ</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◇録画について</a:t>
            </a:r>
            <a:endParaRPr lang="en-US" altLang="ja-JP"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86137" y="1535633"/>
            <a:ext cx="8189503" cy="5671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2</a:t>
            </a:fld>
            <a:endParaRPr lang="en-US" altLang="ja-JP"/>
          </a:p>
        </p:txBody>
      </p:sp>
    </p:spTree>
    <p:extLst>
      <p:ext uri="{BB962C8B-B14F-4D97-AF65-F5344CB8AC3E}">
        <p14:creationId xmlns:p14="http://schemas.microsoft.com/office/powerpoint/2010/main" val="352687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61"/>
          <p:cNvSpPr txBox="1">
            <a:spLocks noChangeArrowheads="1"/>
          </p:cNvSpPr>
          <p:nvPr/>
        </p:nvSpPr>
        <p:spPr bwMode="auto">
          <a:xfrm>
            <a:off x="1409700" y="89974"/>
            <a:ext cx="6553200"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クリエイティブ・コモンズ（</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CC</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23" name="図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444" y="1113094"/>
            <a:ext cx="8881110" cy="2377440"/>
          </a:xfrm>
          <a:prstGeom prst="rect">
            <a:avLst/>
          </a:prstGeom>
          <a:ln>
            <a:noFill/>
          </a:ln>
          <a:effectLst>
            <a:outerShdw blurRad="292100" dist="139700" dir="2700000" algn="tl" rotWithShape="0">
              <a:srgbClr val="333333">
                <a:alpha val="65000"/>
              </a:srgbClr>
            </a:outerShdw>
          </a:effectLst>
        </p:spPr>
      </p:pic>
      <p:sp>
        <p:nvSpPr>
          <p:cNvPr id="17414" name="テキスト ボックス 23"/>
          <p:cNvSpPr txBox="1">
            <a:spLocks noChangeArrowheads="1"/>
          </p:cNvSpPr>
          <p:nvPr/>
        </p:nvSpPr>
        <p:spPr bwMode="auto">
          <a:xfrm>
            <a:off x="2491156" y="3684591"/>
            <a:ext cx="5950926" cy="96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４種類のマークを組み合わせて６種類の利用条件を選択することができる</a:t>
            </a:r>
          </a:p>
        </p:txBody>
      </p:sp>
      <p:sp>
        <p:nvSpPr>
          <p:cNvPr id="32" name="下矢印 31"/>
          <p:cNvSpPr/>
          <p:nvPr/>
        </p:nvSpPr>
        <p:spPr>
          <a:xfrm>
            <a:off x="411851" y="3649776"/>
            <a:ext cx="1197220" cy="1076325"/>
          </a:xfrm>
          <a:prstGeom prst="downArrow">
            <a:avLst/>
          </a:prstGeom>
        </p:spPr>
        <p:style>
          <a:lnRef idx="1">
            <a:schemeClr val="dk1"/>
          </a:lnRef>
          <a:fillRef idx="2">
            <a:schemeClr val="dk1"/>
          </a:fillRef>
          <a:effectRef idx="1">
            <a:schemeClr val="dk1"/>
          </a:effectRef>
          <a:fontRef idx="minor">
            <a:schemeClr val="dk1"/>
          </a:fontRef>
        </p:style>
        <p:txBody>
          <a:bodyPr lIns="77925" tIns="38963" rIns="77925" bIns="38963" anchor="ctr"/>
          <a:lstStyle/>
          <a:p>
            <a:pPr algn="ct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17" name="Text Box 161"/>
          <p:cNvSpPr txBox="1">
            <a:spLocks noChangeArrowheads="1"/>
          </p:cNvSpPr>
          <p:nvPr/>
        </p:nvSpPr>
        <p:spPr bwMode="auto">
          <a:xfrm>
            <a:off x="-1" y="644949"/>
            <a:ext cx="9144000"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再利用と共有を促進する仕組み</a:t>
            </a:r>
          </a:p>
        </p:txBody>
      </p:sp>
      <p:grpSp>
        <p:nvGrpSpPr>
          <p:cNvPr id="3" name="グループ化 2"/>
          <p:cNvGrpSpPr>
            <a:grpSpLocks noChangeAspect="1"/>
          </p:cNvGrpSpPr>
          <p:nvPr/>
        </p:nvGrpSpPr>
        <p:grpSpPr>
          <a:xfrm>
            <a:off x="1144312" y="4760961"/>
            <a:ext cx="7999688" cy="872498"/>
            <a:chOff x="0" y="5659438"/>
            <a:chExt cx="9553433" cy="961809"/>
          </a:xfrm>
        </p:grpSpPr>
        <p:pic>
          <p:nvPicPr>
            <p:cNvPr id="17415" name="図 2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0" y="5659438"/>
              <a:ext cx="955343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テキスト ボックス 23"/>
            <p:cNvSpPr txBox="1">
              <a:spLocks noChangeArrowheads="1"/>
            </p:cNvSpPr>
            <p:nvPr/>
          </p:nvSpPr>
          <p:spPr bwMode="auto">
            <a:xfrm>
              <a:off x="559148" y="6315894"/>
              <a:ext cx="8435134" cy="30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lnSpc>
                  <a:spcPct val="120000"/>
                </a:lnSpc>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CC-BY </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ジャパンクリエイティブ・コモンズ・ジャパン（</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hlinkClick r:id="rId5"/>
                </a:rPr>
                <a:t>http://creativecommons.jp/licenses/</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20</a:t>
            </a:fld>
            <a:endParaRPr lang="en-US" altLang="ja-JP"/>
          </a:p>
        </p:txBody>
      </p:sp>
      <p:pic>
        <p:nvPicPr>
          <p:cNvPr id="12" name="図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69707" y="4864970"/>
            <a:ext cx="110871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矢印 12"/>
          <p:cNvSpPr/>
          <p:nvPr/>
        </p:nvSpPr>
        <p:spPr>
          <a:xfrm rot="5400000">
            <a:off x="1423312" y="4773839"/>
            <a:ext cx="1169377" cy="2670548"/>
          </a:xfrm>
          <a:prstGeom prst="downArrow">
            <a:avLst/>
          </a:prstGeom>
          <a:ln/>
        </p:spPr>
        <p:style>
          <a:lnRef idx="1">
            <a:schemeClr val="accent6"/>
          </a:lnRef>
          <a:fillRef idx="2">
            <a:schemeClr val="accent6"/>
          </a:fillRef>
          <a:effectRef idx="1">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Text Box 161"/>
          <p:cNvSpPr txBox="1">
            <a:spLocks noChangeArrowheads="1"/>
          </p:cNvSpPr>
          <p:nvPr/>
        </p:nvSpPr>
        <p:spPr bwMode="auto">
          <a:xfrm>
            <a:off x="824062" y="5920101"/>
            <a:ext cx="2582008"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利用の自由度</a:t>
            </a:r>
          </a:p>
        </p:txBody>
      </p:sp>
      <p:sp>
        <p:nvSpPr>
          <p:cNvPr id="15" name="Text Box 161"/>
          <p:cNvSpPr txBox="1">
            <a:spLocks noChangeArrowheads="1"/>
          </p:cNvSpPr>
          <p:nvPr/>
        </p:nvSpPr>
        <p:spPr bwMode="auto">
          <a:xfrm>
            <a:off x="-151159" y="5931607"/>
            <a:ext cx="1317141"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高</a:t>
            </a:r>
          </a:p>
        </p:txBody>
      </p:sp>
      <p:sp>
        <p:nvSpPr>
          <p:cNvPr id="16" name="Text Box 161"/>
          <p:cNvSpPr txBox="1">
            <a:spLocks noChangeArrowheads="1"/>
          </p:cNvSpPr>
          <p:nvPr/>
        </p:nvSpPr>
        <p:spPr bwMode="auto">
          <a:xfrm>
            <a:off x="2972526" y="5931607"/>
            <a:ext cx="1317141"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中</a:t>
            </a:r>
          </a:p>
        </p:txBody>
      </p:sp>
      <p:sp>
        <p:nvSpPr>
          <p:cNvPr id="2" name="角丸四角形 1"/>
          <p:cNvSpPr/>
          <p:nvPr/>
        </p:nvSpPr>
        <p:spPr>
          <a:xfrm>
            <a:off x="200025" y="4726101"/>
            <a:ext cx="3762375" cy="1967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1409701" y="4115246"/>
            <a:ext cx="7734299" cy="1473257"/>
          </a:xfrm>
          <a:custGeom>
            <a:avLst/>
            <a:gdLst>
              <a:gd name="connsiteX0" fmla="*/ 0 w 7734299"/>
              <a:gd name="connsiteY0" fmla="*/ 0 h 879824"/>
              <a:gd name="connsiteX1" fmla="*/ 4511674 w 7734299"/>
              <a:gd name="connsiteY1" fmla="*/ 0 h 879824"/>
              <a:gd name="connsiteX2" fmla="*/ 6000965 w 7734299"/>
              <a:gd name="connsiteY2" fmla="*/ -657273 h 879824"/>
              <a:gd name="connsiteX3" fmla="*/ 6445249 w 7734299"/>
              <a:gd name="connsiteY3" fmla="*/ 0 h 879824"/>
              <a:gd name="connsiteX4" fmla="*/ 7734299 w 7734299"/>
              <a:gd name="connsiteY4" fmla="*/ 0 h 879824"/>
              <a:gd name="connsiteX5" fmla="*/ 7734299 w 7734299"/>
              <a:gd name="connsiteY5" fmla="*/ 146637 h 879824"/>
              <a:gd name="connsiteX6" fmla="*/ 7734299 w 7734299"/>
              <a:gd name="connsiteY6" fmla="*/ 146637 h 879824"/>
              <a:gd name="connsiteX7" fmla="*/ 7734299 w 7734299"/>
              <a:gd name="connsiteY7" fmla="*/ 366593 h 879824"/>
              <a:gd name="connsiteX8" fmla="*/ 7734299 w 7734299"/>
              <a:gd name="connsiteY8" fmla="*/ 879824 h 879824"/>
              <a:gd name="connsiteX9" fmla="*/ 6445249 w 7734299"/>
              <a:gd name="connsiteY9" fmla="*/ 879824 h 879824"/>
              <a:gd name="connsiteX10" fmla="*/ 4511674 w 7734299"/>
              <a:gd name="connsiteY10" fmla="*/ 879824 h 879824"/>
              <a:gd name="connsiteX11" fmla="*/ 4511674 w 7734299"/>
              <a:gd name="connsiteY11" fmla="*/ 879824 h 879824"/>
              <a:gd name="connsiteX12" fmla="*/ 0 w 7734299"/>
              <a:gd name="connsiteY12" fmla="*/ 879824 h 879824"/>
              <a:gd name="connsiteX13" fmla="*/ 0 w 7734299"/>
              <a:gd name="connsiteY13" fmla="*/ 366593 h 879824"/>
              <a:gd name="connsiteX14" fmla="*/ 0 w 7734299"/>
              <a:gd name="connsiteY14" fmla="*/ 146637 h 879824"/>
              <a:gd name="connsiteX15" fmla="*/ 0 w 7734299"/>
              <a:gd name="connsiteY15" fmla="*/ 146637 h 879824"/>
              <a:gd name="connsiteX16" fmla="*/ 0 w 7734299"/>
              <a:gd name="connsiteY16" fmla="*/ 0 h 879824"/>
              <a:gd name="connsiteX0" fmla="*/ 0 w 7734299"/>
              <a:gd name="connsiteY0" fmla="*/ 657273 h 1537097"/>
              <a:gd name="connsiteX1" fmla="*/ 5845174 w 7734299"/>
              <a:gd name="connsiteY1" fmla="*/ 647748 h 1537097"/>
              <a:gd name="connsiteX2" fmla="*/ 6000965 w 7734299"/>
              <a:gd name="connsiteY2" fmla="*/ 0 h 1537097"/>
              <a:gd name="connsiteX3" fmla="*/ 6445249 w 7734299"/>
              <a:gd name="connsiteY3" fmla="*/ 657273 h 1537097"/>
              <a:gd name="connsiteX4" fmla="*/ 7734299 w 7734299"/>
              <a:gd name="connsiteY4" fmla="*/ 657273 h 1537097"/>
              <a:gd name="connsiteX5" fmla="*/ 7734299 w 7734299"/>
              <a:gd name="connsiteY5" fmla="*/ 803910 h 1537097"/>
              <a:gd name="connsiteX6" fmla="*/ 7734299 w 7734299"/>
              <a:gd name="connsiteY6" fmla="*/ 803910 h 1537097"/>
              <a:gd name="connsiteX7" fmla="*/ 7734299 w 7734299"/>
              <a:gd name="connsiteY7" fmla="*/ 1023866 h 1537097"/>
              <a:gd name="connsiteX8" fmla="*/ 7734299 w 7734299"/>
              <a:gd name="connsiteY8" fmla="*/ 1537097 h 1537097"/>
              <a:gd name="connsiteX9" fmla="*/ 6445249 w 7734299"/>
              <a:gd name="connsiteY9" fmla="*/ 1537097 h 1537097"/>
              <a:gd name="connsiteX10" fmla="*/ 4511674 w 7734299"/>
              <a:gd name="connsiteY10" fmla="*/ 1537097 h 1537097"/>
              <a:gd name="connsiteX11" fmla="*/ 4511674 w 7734299"/>
              <a:gd name="connsiteY11" fmla="*/ 1537097 h 1537097"/>
              <a:gd name="connsiteX12" fmla="*/ 0 w 7734299"/>
              <a:gd name="connsiteY12" fmla="*/ 1537097 h 1537097"/>
              <a:gd name="connsiteX13" fmla="*/ 0 w 7734299"/>
              <a:gd name="connsiteY13" fmla="*/ 1023866 h 1537097"/>
              <a:gd name="connsiteX14" fmla="*/ 0 w 7734299"/>
              <a:gd name="connsiteY14" fmla="*/ 803910 h 1537097"/>
              <a:gd name="connsiteX15" fmla="*/ 0 w 7734299"/>
              <a:gd name="connsiteY15" fmla="*/ 803910 h 1537097"/>
              <a:gd name="connsiteX16" fmla="*/ 0 w 7734299"/>
              <a:gd name="connsiteY16" fmla="*/ 657273 h 1537097"/>
              <a:gd name="connsiteX0" fmla="*/ 0 w 7734299"/>
              <a:gd name="connsiteY0" fmla="*/ 657273 h 1537097"/>
              <a:gd name="connsiteX1" fmla="*/ 5845174 w 7734299"/>
              <a:gd name="connsiteY1" fmla="*/ 647748 h 1537097"/>
              <a:gd name="connsiteX2" fmla="*/ 6000965 w 7734299"/>
              <a:gd name="connsiteY2" fmla="*/ 0 h 1537097"/>
              <a:gd name="connsiteX3" fmla="*/ 6102349 w 7734299"/>
              <a:gd name="connsiteY3" fmla="*/ 638223 h 1537097"/>
              <a:gd name="connsiteX4" fmla="*/ 7734299 w 7734299"/>
              <a:gd name="connsiteY4" fmla="*/ 657273 h 1537097"/>
              <a:gd name="connsiteX5" fmla="*/ 7734299 w 7734299"/>
              <a:gd name="connsiteY5" fmla="*/ 803910 h 1537097"/>
              <a:gd name="connsiteX6" fmla="*/ 7734299 w 7734299"/>
              <a:gd name="connsiteY6" fmla="*/ 803910 h 1537097"/>
              <a:gd name="connsiteX7" fmla="*/ 7734299 w 7734299"/>
              <a:gd name="connsiteY7" fmla="*/ 1023866 h 1537097"/>
              <a:gd name="connsiteX8" fmla="*/ 7734299 w 7734299"/>
              <a:gd name="connsiteY8" fmla="*/ 1537097 h 1537097"/>
              <a:gd name="connsiteX9" fmla="*/ 6445249 w 7734299"/>
              <a:gd name="connsiteY9" fmla="*/ 1537097 h 1537097"/>
              <a:gd name="connsiteX10" fmla="*/ 4511674 w 7734299"/>
              <a:gd name="connsiteY10" fmla="*/ 1537097 h 1537097"/>
              <a:gd name="connsiteX11" fmla="*/ 4511674 w 7734299"/>
              <a:gd name="connsiteY11" fmla="*/ 1537097 h 1537097"/>
              <a:gd name="connsiteX12" fmla="*/ 0 w 7734299"/>
              <a:gd name="connsiteY12" fmla="*/ 1537097 h 1537097"/>
              <a:gd name="connsiteX13" fmla="*/ 0 w 7734299"/>
              <a:gd name="connsiteY13" fmla="*/ 1023866 h 1537097"/>
              <a:gd name="connsiteX14" fmla="*/ 0 w 7734299"/>
              <a:gd name="connsiteY14" fmla="*/ 803910 h 1537097"/>
              <a:gd name="connsiteX15" fmla="*/ 0 w 7734299"/>
              <a:gd name="connsiteY15" fmla="*/ 803910 h 1537097"/>
              <a:gd name="connsiteX16" fmla="*/ 0 w 7734299"/>
              <a:gd name="connsiteY16" fmla="*/ 657273 h 1537097"/>
              <a:gd name="connsiteX0" fmla="*/ 0 w 7734299"/>
              <a:gd name="connsiteY0" fmla="*/ 481276 h 1361100"/>
              <a:gd name="connsiteX1" fmla="*/ 5845174 w 7734299"/>
              <a:gd name="connsiteY1" fmla="*/ 471751 h 1361100"/>
              <a:gd name="connsiteX2" fmla="*/ 5924765 w 7734299"/>
              <a:gd name="connsiteY2" fmla="*/ 0 h 1361100"/>
              <a:gd name="connsiteX3" fmla="*/ 6102349 w 7734299"/>
              <a:gd name="connsiteY3" fmla="*/ 462226 h 1361100"/>
              <a:gd name="connsiteX4" fmla="*/ 7734299 w 7734299"/>
              <a:gd name="connsiteY4" fmla="*/ 481276 h 1361100"/>
              <a:gd name="connsiteX5" fmla="*/ 7734299 w 7734299"/>
              <a:gd name="connsiteY5" fmla="*/ 627913 h 1361100"/>
              <a:gd name="connsiteX6" fmla="*/ 7734299 w 7734299"/>
              <a:gd name="connsiteY6" fmla="*/ 627913 h 1361100"/>
              <a:gd name="connsiteX7" fmla="*/ 7734299 w 7734299"/>
              <a:gd name="connsiteY7" fmla="*/ 847869 h 1361100"/>
              <a:gd name="connsiteX8" fmla="*/ 7734299 w 7734299"/>
              <a:gd name="connsiteY8" fmla="*/ 1361100 h 1361100"/>
              <a:gd name="connsiteX9" fmla="*/ 6445249 w 7734299"/>
              <a:gd name="connsiteY9" fmla="*/ 1361100 h 1361100"/>
              <a:gd name="connsiteX10" fmla="*/ 4511674 w 7734299"/>
              <a:gd name="connsiteY10" fmla="*/ 1361100 h 1361100"/>
              <a:gd name="connsiteX11" fmla="*/ 4511674 w 7734299"/>
              <a:gd name="connsiteY11" fmla="*/ 1361100 h 1361100"/>
              <a:gd name="connsiteX12" fmla="*/ 0 w 7734299"/>
              <a:gd name="connsiteY12" fmla="*/ 1361100 h 1361100"/>
              <a:gd name="connsiteX13" fmla="*/ 0 w 7734299"/>
              <a:gd name="connsiteY13" fmla="*/ 847869 h 1361100"/>
              <a:gd name="connsiteX14" fmla="*/ 0 w 7734299"/>
              <a:gd name="connsiteY14" fmla="*/ 627913 h 1361100"/>
              <a:gd name="connsiteX15" fmla="*/ 0 w 7734299"/>
              <a:gd name="connsiteY15" fmla="*/ 627913 h 1361100"/>
              <a:gd name="connsiteX16" fmla="*/ 0 w 7734299"/>
              <a:gd name="connsiteY16" fmla="*/ 481276 h 13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34299" h="1361100">
                <a:moveTo>
                  <a:pt x="0" y="481276"/>
                </a:moveTo>
                <a:lnTo>
                  <a:pt x="5845174" y="471751"/>
                </a:lnTo>
                <a:lnTo>
                  <a:pt x="5924765" y="0"/>
                </a:lnTo>
                <a:lnTo>
                  <a:pt x="6102349" y="462226"/>
                </a:lnTo>
                <a:lnTo>
                  <a:pt x="7734299" y="481276"/>
                </a:lnTo>
                <a:lnTo>
                  <a:pt x="7734299" y="627913"/>
                </a:lnTo>
                <a:lnTo>
                  <a:pt x="7734299" y="627913"/>
                </a:lnTo>
                <a:lnTo>
                  <a:pt x="7734299" y="847869"/>
                </a:lnTo>
                <a:lnTo>
                  <a:pt x="7734299" y="1361100"/>
                </a:lnTo>
                <a:lnTo>
                  <a:pt x="6445249" y="1361100"/>
                </a:lnTo>
                <a:lnTo>
                  <a:pt x="4511674" y="1361100"/>
                </a:lnTo>
                <a:lnTo>
                  <a:pt x="4511674" y="1361100"/>
                </a:lnTo>
                <a:lnTo>
                  <a:pt x="0" y="1361100"/>
                </a:lnTo>
                <a:lnTo>
                  <a:pt x="0" y="847869"/>
                </a:lnTo>
                <a:lnTo>
                  <a:pt x="0" y="627913"/>
                </a:lnTo>
                <a:lnTo>
                  <a:pt x="0" y="627913"/>
                </a:lnTo>
                <a:lnTo>
                  <a:pt x="0" y="481276"/>
                </a:lnTo>
                <a:close/>
              </a:path>
            </a:pathLst>
          </a:cu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818302" y="2732078"/>
            <a:ext cx="1527982" cy="369332"/>
          </a:xfrm>
          <a:prstGeom prst="rect">
            <a:avLst/>
          </a:prstGeom>
          <a:noFill/>
        </p:spPr>
        <p:txBody>
          <a:bodyPr wrap="none" rtlCol="0">
            <a:spAutoFit/>
          </a:bodyPr>
          <a:lstStyle/>
          <a:p>
            <a:r>
              <a:rPr kumimoji="1" lang="en-US" altLang="ja-JP" b="1" dirty="0" err="1">
                <a:solidFill>
                  <a:srgbClr val="FF0000"/>
                </a:solidFill>
                <a:latin typeface="メイリオ" panose="020B0604030504040204" pitchFamily="50" charset="-128"/>
                <a:ea typeface="メイリオ" panose="020B0604030504040204" pitchFamily="50" charset="-128"/>
              </a:rPr>
              <a:t>ShareAlike</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672726" y="1875242"/>
            <a:ext cx="2070888" cy="369332"/>
          </a:xfrm>
          <a:prstGeom prst="rect">
            <a:avLst/>
          </a:prstGeom>
          <a:noFill/>
        </p:spPr>
        <p:txBody>
          <a:bodyPr wrap="none" rtlCol="0">
            <a:spAutoFit/>
          </a:bodyPr>
          <a:lstStyle/>
          <a:p>
            <a:r>
              <a:rPr kumimoji="1" lang="en-US" altLang="ja-JP" b="1" dirty="0">
                <a:solidFill>
                  <a:srgbClr val="FF0000"/>
                </a:solidFill>
                <a:latin typeface="メイリオ" panose="020B0604030504040204" pitchFamily="50" charset="-128"/>
                <a:ea typeface="メイリオ" panose="020B0604030504040204" pitchFamily="50" charset="-128"/>
              </a:rPr>
              <a:t>Attribution(BY)</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672726" y="2732078"/>
            <a:ext cx="1295547" cy="369332"/>
          </a:xfrm>
          <a:prstGeom prst="rect">
            <a:avLst/>
          </a:prstGeom>
          <a:noFill/>
        </p:spPr>
        <p:txBody>
          <a:bodyPr wrap="none" rtlCol="0">
            <a:spAutoFit/>
          </a:bodyPr>
          <a:lstStyle/>
          <a:p>
            <a:r>
              <a:rPr lang="en-US" altLang="ja-JP" b="1" dirty="0" err="1">
                <a:solidFill>
                  <a:srgbClr val="FF0000"/>
                </a:solidFill>
                <a:latin typeface="メイリオ" panose="020B0604030504040204" pitchFamily="50" charset="-128"/>
                <a:ea typeface="メイリオ" panose="020B0604030504040204" pitchFamily="50" charset="-128"/>
              </a:rPr>
              <a:t>NoDerivs</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843771" y="1824521"/>
            <a:ext cx="2129109" cy="369332"/>
          </a:xfrm>
          <a:prstGeom prst="rect">
            <a:avLst/>
          </a:prstGeom>
          <a:noFill/>
        </p:spPr>
        <p:txBody>
          <a:bodyPr wrap="none" rtlCol="0">
            <a:spAutoFit/>
          </a:bodyPr>
          <a:lstStyle/>
          <a:p>
            <a:r>
              <a:rPr kumimoji="1" lang="en-US" altLang="ja-JP" b="1" dirty="0" err="1">
                <a:solidFill>
                  <a:srgbClr val="FF0000"/>
                </a:solidFill>
                <a:latin typeface="メイリオ" panose="020B0604030504040204" pitchFamily="50" charset="-128"/>
                <a:ea typeface="メイリオ" panose="020B0604030504040204" pitchFamily="50" charset="-128"/>
              </a:rPr>
              <a:t>NonCommercial</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7777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5" name="正方形/長方形 4"/>
          <p:cNvSpPr/>
          <p:nvPr/>
        </p:nvSpPr>
        <p:spPr>
          <a:xfrm>
            <a:off x="486137" y="3093484"/>
            <a:ext cx="8073663" cy="96312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おわりに</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21</a:t>
            </a:fld>
            <a:endParaRPr lang="en-US" altLang="ja-JP"/>
          </a:p>
        </p:txBody>
      </p:sp>
    </p:spTree>
    <p:extLst>
      <p:ext uri="{BB962C8B-B14F-4D97-AF65-F5344CB8AC3E}">
        <p14:creationId xmlns:p14="http://schemas.microsoft.com/office/powerpoint/2010/main" val="204455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2289098" y="852514"/>
            <a:ext cx="6018039" cy="5773556"/>
          </a:xfrm>
          <a:prstGeom prst="rect">
            <a:avLst/>
          </a:prstGeom>
          <a:ln>
            <a:noFill/>
          </a:ln>
          <a:effectLst>
            <a:outerShdw blurRad="292100" dist="139700" dir="2700000" algn="tl" rotWithShape="0">
              <a:srgbClr val="333333">
                <a:alpha val="65000"/>
              </a:srgbClr>
            </a:outerShdw>
          </a:effectLst>
        </p:spPr>
      </p:pic>
      <p:sp>
        <p:nvSpPr>
          <p:cNvPr id="19459" name="Text Box 161"/>
          <p:cNvSpPr txBox="1">
            <a:spLocks noChangeArrowheads="1"/>
          </p:cNvSpPr>
          <p:nvPr/>
        </p:nvSpPr>
        <p:spPr bwMode="auto">
          <a:xfrm>
            <a:off x="1436205" y="94544"/>
            <a:ext cx="4659796"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のポータルサイト</a:t>
            </a:r>
          </a:p>
        </p:txBody>
      </p:sp>
      <p:sp>
        <p:nvSpPr>
          <p:cNvPr id="19463" name="Text Box 161"/>
          <p:cNvSpPr txBox="1">
            <a:spLocks noChangeArrowheads="1"/>
          </p:cNvSpPr>
          <p:nvPr/>
        </p:nvSpPr>
        <p:spPr bwMode="auto">
          <a:xfrm>
            <a:off x="5601903" y="4060884"/>
            <a:ext cx="3421703" cy="2233123"/>
          </a:xfrm>
          <a:prstGeom prst="rect">
            <a:avLst/>
          </a:prstGeom>
          <a:solidFill>
            <a:schemeClr val="bg1">
              <a:lumMod val="95000"/>
            </a:schemeClr>
          </a:solidFill>
          <a:ln w="19050">
            <a:solidFill>
              <a:schemeClr val="tx1"/>
            </a:solidFill>
          </a:ln>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nSpc>
                <a:spcPct val="140000"/>
              </a:lnSpc>
              <a:buFont typeface="Arial" charset="0"/>
              <a:buChar char="•"/>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種類以上のサービス</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4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生命科学の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関連</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4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登録不要（一部を除く）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4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無料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4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どこからでも、誰でも</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角丸四角形 12"/>
          <p:cNvSpPr/>
          <p:nvPr/>
        </p:nvSpPr>
        <p:spPr>
          <a:xfrm>
            <a:off x="5951914" y="89852"/>
            <a:ext cx="3107354" cy="497997"/>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defRPr/>
            </a:pP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hlinkClick r:id="rId4"/>
              </a:rPr>
              <a:t>https://biosciencedbc.jp/</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72" name="正方形/長方形 1"/>
          <p:cNvSpPr>
            <a:spLocks noChangeArrowheads="1"/>
          </p:cNvSpPr>
          <p:nvPr/>
        </p:nvSpPr>
        <p:spPr bwMode="auto">
          <a:xfrm>
            <a:off x="5601903" y="3138728"/>
            <a:ext cx="2927361" cy="817351"/>
          </a:xfrm>
          <a:prstGeom prst="rect">
            <a:avLst/>
          </a:prstGeom>
          <a:solidFill>
            <a:schemeClr val="bg1">
              <a:lumMod val="95000"/>
            </a:schemeClr>
          </a:solidFill>
          <a:ln w="19050">
            <a:solidFill>
              <a:schemeClr val="tx1"/>
            </a:solidFill>
          </a:ln>
          <a:extLst/>
        </p:spPr>
        <p:txBody>
          <a:bodyPr wrap="none" lIns="77925" tIns="38963" rIns="77925" bIns="38963">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ポータルサイトへは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」で検索</a:t>
            </a:r>
          </a:p>
        </p:txBody>
      </p:sp>
      <p:cxnSp>
        <p:nvCxnSpPr>
          <p:cNvPr id="7" name="直線矢印コネクタ 6"/>
          <p:cNvCxnSpPr>
            <a:stCxn id="8" idx="2"/>
          </p:cNvCxnSpPr>
          <p:nvPr/>
        </p:nvCxnSpPr>
        <p:spPr>
          <a:xfrm>
            <a:off x="869599" y="1887527"/>
            <a:ext cx="1594201" cy="41857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35877" y="1491658"/>
            <a:ext cx="1667444" cy="39586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tIns="72000"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のカタログ</a:t>
            </a:r>
          </a:p>
        </p:txBody>
      </p:sp>
      <p:sp>
        <p:nvSpPr>
          <p:cNvPr id="9" name="テキスト ボックス 8"/>
          <p:cNvSpPr txBox="1"/>
          <p:nvPr/>
        </p:nvSpPr>
        <p:spPr>
          <a:xfrm>
            <a:off x="35877" y="2448013"/>
            <a:ext cx="1667444" cy="39586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tIns="72000" rtlCol="0">
            <a:spAutoFit/>
          </a:bodyPr>
          <a:lstStyle/>
          <a:p>
            <a:r>
              <a:rPr lang="en-US" altLang="ja-JP" dirty="0">
                <a:latin typeface="メイリオ" pitchFamily="50" charset="-128"/>
                <a:ea typeface="メイリオ" pitchFamily="50" charset="-128"/>
                <a:cs typeface="メイリオ" pitchFamily="50" charset="-128"/>
              </a:rPr>
              <a:t>DB</a:t>
            </a:r>
            <a:r>
              <a:rPr lang="ja-JP" altLang="en-US" dirty="0">
                <a:latin typeface="メイリオ" pitchFamily="50" charset="-128"/>
                <a:ea typeface="メイリオ" pitchFamily="50" charset="-128"/>
                <a:cs typeface="メイリオ" pitchFamily="50" charset="-128"/>
              </a:rPr>
              <a:t>の一括検索</a:t>
            </a:r>
            <a:endParaRPr lang="en-US" altLang="ja-JP" dirty="0">
              <a:latin typeface="メイリオ" pitchFamily="50" charset="-128"/>
              <a:ea typeface="メイリオ" pitchFamily="50" charset="-128"/>
              <a:cs typeface="メイリオ" pitchFamily="50" charset="-128"/>
            </a:endParaRPr>
          </a:p>
        </p:txBody>
      </p:sp>
      <p:cxnSp>
        <p:nvCxnSpPr>
          <p:cNvPr id="25" name="直線矢印コネクタ 24"/>
          <p:cNvCxnSpPr>
            <a:stCxn id="9" idx="3"/>
          </p:cNvCxnSpPr>
          <p:nvPr/>
        </p:nvCxnSpPr>
        <p:spPr>
          <a:xfrm flipV="1">
            <a:off x="1703321" y="2455839"/>
            <a:ext cx="760479" cy="1901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38" idx="3"/>
          </p:cNvCxnSpPr>
          <p:nvPr/>
        </p:nvCxnSpPr>
        <p:spPr>
          <a:xfrm flipV="1">
            <a:off x="1618552" y="2597965"/>
            <a:ext cx="808230" cy="11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48892" y="3450533"/>
            <a:ext cx="1569660" cy="67286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tIns="72000" rtlCol="0">
            <a:spAutoFit/>
          </a:bodyPr>
          <a:lstStyle/>
          <a:p>
            <a:pPr algn="ctr"/>
            <a:r>
              <a:rPr lang="ja-JP" altLang="en-US" dirty="0">
                <a:solidFill>
                  <a:schemeClr val="tx1"/>
                </a:solidFill>
                <a:latin typeface="メイリオ" pitchFamily="50" charset="-128"/>
                <a:ea typeface="メイリオ" pitchFamily="50" charset="-128"/>
                <a:cs typeface="メイリオ" pitchFamily="50" charset="-128"/>
              </a:rPr>
              <a:t>データの一括</a:t>
            </a:r>
            <a:endParaRPr lang="en-US" altLang="ja-JP" dirty="0">
              <a:solidFill>
                <a:schemeClr val="tx1"/>
              </a:solidFill>
              <a:latin typeface="メイリオ" pitchFamily="50" charset="-128"/>
              <a:ea typeface="メイリオ" pitchFamily="50" charset="-128"/>
              <a:cs typeface="メイリオ" pitchFamily="50" charset="-128"/>
            </a:endParaRPr>
          </a:p>
          <a:p>
            <a:pPr algn="ctr"/>
            <a:r>
              <a:rPr lang="ja-JP" altLang="en-US" dirty="0">
                <a:solidFill>
                  <a:schemeClr val="tx1"/>
                </a:solidFill>
                <a:latin typeface="メイリオ" pitchFamily="50" charset="-128"/>
                <a:ea typeface="メイリオ" pitchFamily="50" charset="-128"/>
                <a:cs typeface="メイリオ" pitchFamily="50" charset="-128"/>
              </a:rPr>
              <a:t>ダウンロード</a:t>
            </a:r>
            <a:endParaRPr lang="en-US" altLang="ja-JP" dirty="0">
              <a:solidFill>
                <a:schemeClr val="tx1"/>
              </a:solidFill>
              <a:latin typeface="メイリオ" pitchFamily="50" charset="-128"/>
              <a:ea typeface="メイリオ" pitchFamily="50" charset="-128"/>
              <a:cs typeface="メイリオ" pitchFamily="50" charset="-128"/>
            </a:endParaRPr>
          </a:p>
        </p:txBody>
      </p:sp>
      <p:sp>
        <p:nvSpPr>
          <p:cNvPr id="16" name="フローチャート : 準備 19"/>
          <p:cNvSpPr/>
          <p:nvPr/>
        </p:nvSpPr>
        <p:spPr>
          <a:xfrm>
            <a:off x="177800" y="496914"/>
            <a:ext cx="7200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sz="1400"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2376908" y="2874412"/>
            <a:ext cx="2245746" cy="37516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a:stCxn id="5" idx="3"/>
          </p:cNvCxnSpPr>
          <p:nvPr/>
        </p:nvCxnSpPr>
        <p:spPr>
          <a:xfrm flipV="1">
            <a:off x="1721860" y="4612191"/>
            <a:ext cx="622051" cy="6653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77800" y="4954385"/>
            <a:ext cx="1544060" cy="646331"/>
          </a:xfrm>
          <a:prstGeom prst="rect">
            <a:avLst/>
          </a:prstGeom>
          <a:noFill/>
          <a:ln w="25400">
            <a:solidFill>
              <a:srgbClr val="FF0000"/>
            </a:solidFill>
          </a:ln>
        </p:spPr>
        <p:txBody>
          <a:bodyPr wrap="squar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分野ごとの</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統合</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22</a:t>
            </a:fld>
            <a:endParaRPr lang="en-US" altLang="ja-JP"/>
          </a:p>
        </p:txBody>
      </p:sp>
      <p:sp>
        <p:nvSpPr>
          <p:cNvPr id="19" name="テキスト ボックス 18"/>
          <p:cNvSpPr txBox="1"/>
          <p:nvPr/>
        </p:nvSpPr>
        <p:spPr>
          <a:xfrm>
            <a:off x="176159" y="5892581"/>
            <a:ext cx="1900547" cy="523220"/>
          </a:xfrm>
          <a:prstGeom prst="rect">
            <a:avLst/>
          </a:prstGeom>
          <a:noFill/>
          <a:ln w="25400">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マウスをあてると簡単な説明が出ます。</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p:nvPr/>
        </p:nvCxnSpPr>
        <p:spPr>
          <a:xfrm flipV="1">
            <a:off x="2084322" y="4944871"/>
            <a:ext cx="1238839" cy="1209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7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475"/>
            <a:ext cx="6823881" cy="4362937"/>
          </a:xfrm>
          <a:prstGeom prst="rect">
            <a:avLst/>
          </a:prstGeom>
        </p:spPr>
        <p:txBody>
          <a:bodyPr wrap="square" lIns="77925" tIns="38963" rIns="77925" bIns="38963">
            <a:spAutoFit/>
          </a:bodyPr>
          <a:lstStyle/>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どんな</a:t>
            </a:r>
            <a:r>
              <a:rPr lang="en-US" altLang="ja-JP" sz="2400" dirty="0">
                <a:latin typeface="メイリオ" pitchFamily="50" charset="-128"/>
                <a:ea typeface="メイリオ" pitchFamily="50" charset="-128"/>
                <a:cs typeface="メイリオ" pitchFamily="50" charset="-128"/>
              </a:rPr>
              <a:t>DB</a:t>
            </a:r>
            <a:r>
              <a:rPr lang="ja-JP" altLang="en-US" sz="2400" dirty="0">
                <a:latin typeface="メイリオ" pitchFamily="50" charset="-128"/>
                <a:ea typeface="メイリオ" pitchFamily="50" charset="-128"/>
                <a:cs typeface="メイリオ" pitchFamily="50" charset="-128"/>
              </a:rPr>
              <a:t>がどこ</a:t>
            </a:r>
            <a:r>
              <a:rPr lang="en-US" altLang="ja-JP" sz="2400" dirty="0">
                <a:latin typeface="メイリオ" pitchFamily="50" charset="-128"/>
                <a:ea typeface="メイリオ" pitchFamily="50" charset="-128"/>
                <a:cs typeface="メイリオ" pitchFamily="50" charset="-128"/>
              </a:rPr>
              <a:t>(URL</a:t>
            </a:r>
            <a:r>
              <a:rPr lang="ja-JP" altLang="en-US" sz="2400" dirty="0">
                <a:latin typeface="メイリオ" pitchFamily="50" charset="-128"/>
                <a:ea typeface="メイリオ" pitchFamily="50" charset="-128"/>
                <a:cs typeface="メイリオ" pitchFamily="50" charset="-128"/>
              </a:rPr>
              <a:t>は？</a:t>
            </a:r>
            <a:r>
              <a:rPr lang="en-US" altLang="ja-JP" sz="2400" dirty="0">
                <a:latin typeface="メイリオ" pitchFamily="50" charset="-128"/>
                <a:ea typeface="メイリオ" pitchFamily="50" charset="-128"/>
                <a:cs typeface="メイリオ" pitchFamily="50" charset="-128"/>
              </a:rPr>
              <a:t>)</a:t>
            </a:r>
            <a:r>
              <a:rPr lang="ja-JP" altLang="en-US" sz="2400" dirty="0">
                <a:latin typeface="メイリオ" pitchFamily="50" charset="-128"/>
                <a:ea typeface="メイリオ" pitchFamily="50" charset="-128"/>
                <a:cs typeface="メイリオ" pitchFamily="50" charset="-128"/>
              </a:rPr>
              <a:t>にあるのか？</a:t>
            </a:r>
            <a:endParaRPr lang="en-US" altLang="ja-JP" sz="2400" dirty="0">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欲しいデータは既に誰かが作成、</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公開しているのでは？</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endParaRPr lang="ja-JP" altLang="en-US" sz="2000"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複数の</a:t>
            </a: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内を横断的に検索できないか？</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en-US" altLang="ja-JP" sz="2000" dirty="0">
                <a:solidFill>
                  <a:schemeClr val="bg1">
                    <a:lumMod val="75000"/>
                  </a:schemeClr>
                </a:solidFill>
                <a:latin typeface="メイリオ" pitchFamily="50" charset="-128"/>
                <a:ea typeface="メイリオ" pitchFamily="50" charset="-128"/>
                <a:cs typeface="メイリオ" pitchFamily="50" charset="-128"/>
              </a:rPr>
              <a:t>DB</a:t>
            </a:r>
            <a:r>
              <a:rPr lang="ja-JP" altLang="en-US" sz="2000" dirty="0">
                <a:solidFill>
                  <a:schemeClr val="bg1">
                    <a:lumMod val="75000"/>
                  </a:schemeClr>
                </a:solidFill>
                <a:latin typeface="メイリオ" pitchFamily="50" charset="-128"/>
                <a:ea typeface="メイリオ" pitchFamily="50" charset="-128"/>
                <a:cs typeface="メイリオ" pitchFamily="50" charset="-128"/>
              </a:rPr>
              <a:t>ごとに訪れて検索するのは手間</a:t>
            </a: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文献や特許など異なる</a:t>
            </a:r>
            <a:r>
              <a:rPr lang="en-US" altLang="ja-JP" sz="2000" dirty="0">
                <a:solidFill>
                  <a:schemeClr val="bg1">
                    <a:lumMod val="75000"/>
                  </a:schemeClr>
                </a:solidFill>
                <a:latin typeface="メイリオ" pitchFamily="50" charset="-128"/>
                <a:ea typeface="メイリオ" pitchFamily="50" charset="-128"/>
                <a:cs typeface="メイリオ" pitchFamily="50" charset="-128"/>
              </a:rPr>
              <a:t>DB</a:t>
            </a:r>
            <a:r>
              <a:rPr lang="ja-JP" altLang="en-US" sz="2000" dirty="0">
                <a:solidFill>
                  <a:schemeClr val="bg1">
                    <a:lumMod val="75000"/>
                  </a:schemeClr>
                </a:solidFill>
                <a:latin typeface="メイリオ" pitchFamily="50" charset="-128"/>
                <a:ea typeface="メイリオ" pitchFamily="50" charset="-128"/>
                <a:cs typeface="メイリオ" pitchFamily="50" charset="-128"/>
              </a:rPr>
              <a:t>を一括検索できれば</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endParaRPr lang="en-US" altLang="ja-JP"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データセットを取得できないか？</a:t>
            </a:r>
          </a:p>
          <a:p>
            <a:pPr marL="633142" lvl="1">
              <a:lnSpc>
                <a:spcPct val="120000"/>
              </a:lnSpc>
              <a:defRPr/>
            </a:pPr>
            <a:r>
              <a:rPr lang="ja-JP" altLang="en-US" sz="2000"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インタフェースに囚われずに⾃由に使いたい</a:t>
            </a:r>
            <a:endParaRPr lang="en-US" altLang="ja-JP" sz="2000"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手持ちのデータと組み合わせてみたい</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p:txBody>
      </p:sp>
      <p:sp>
        <p:nvSpPr>
          <p:cNvPr id="15362" name="Text Box 161"/>
          <p:cNvSpPr txBox="1">
            <a:spLocks noChangeArrowheads="1"/>
          </p:cNvSpPr>
          <p:nvPr/>
        </p:nvSpPr>
        <p:spPr bwMode="auto">
          <a:xfrm>
            <a:off x="1417004" y="104784"/>
            <a:ext cx="610139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itchFamily="50" charset="-128"/>
                <a:ea typeface="メイリオ" pitchFamily="50" charset="-128"/>
                <a:cs typeface="メイリオ" pitchFamily="50" charset="-128"/>
              </a:rPr>
              <a:t>生命科学分野の</a:t>
            </a:r>
            <a:r>
              <a:rPr lang="en-US" altLang="ja-JP" sz="2800" dirty="0">
                <a:latin typeface="メイリオ" pitchFamily="50" charset="-128"/>
                <a:ea typeface="メイリオ" pitchFamily="50" charset="-128"/>
                <a:cs typeface="メイリオ" pitchFamily="50" charset="-128"/>
              </a:rPr>
              <a:t>DB</a:t>
            </a:r>
            <a:r>
              <a:rPr lang="ja-JP" altLang="en-US" sz="2800" dirty="0">
                <a:latin typeface="メイリオ" pitchFamily="50" charset="-128"/>
                <a:ea typeface="メイリオ" pitchFamily="50" charset="-128"/>
                <a:cs typeface="メイリオ" pitchFamily="50" charset="-128"/>
              </a:rPr>
              <a:t>に対する要望</a:t>
            </a:r>
          </a:p>
        </p:txBody>
      </p:sp>
      <p:grpSp>
        <p:nvGrpSpPr>
          <p:cNvPr id="6" name="グループ化 5"/>
          <p:cNvGrpSpPr/>
          <p:nvPr/>
        </p:nvGrpSpPr>
        <p:grpSpPr>
          <a:xfrm>
            <a:off x="5987866" y="1520668"/>
            <a:ext cx="3032395" cy="1447800"/>
            <a:chOff x="5987866" y="1253968"/>
            <a:chExt cx="3032395" cy="1447800"/>
          </a:xfrm>
        </p:grpSpPr>
        <p:pic>
          <p:nvPicPr>
            <p:cNvPr id="14352" name="図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25669" y="1949293"/>
              <a:ext cx="69459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6501803" y="1253968"/>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のカタログ</a:t>
              </a:r>
              <a:endParaRPr lang="en-US" altLang="ja-JP" sz="2400" dirty="0">
                <a:solidFill>
                  <a:schemeClr val="tx1"/>
                </a:solidFill>
                <a:latin typeface="メイリオ" pitchFamily="50" charset="-128"/>
                <a:ea typeface="メイリオ" pitchFamily="50" charset="-128"/>
                <a:cs typeface="メイリオ" pitchFamily="50" charset="-128"/>
              </a:endParaRPr>
            </a:p>
          </p:txBody>
        </p:sp>
        <p:sp>
          <p:nvSpPr>
            <p:cNvPr id="4" name="右矢印 3"/>
            <p:cNvSpPr/>
            <p:nvPr/>
          </p:nvSpPr>
          <p:spPr>
            <a:xfrm>
              <a:off x="5987866" y="143906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5987865" y="3330420"/>
            <a:ext cx="3166284" cy="1106398"/>
            <a:chOff x="5987865" y="3063720"/>
            <a:chExt cx="3166284" cy="1106398"/>
          </a:xfrm>
        </p:grpSpPr>
        <p:sp>
          <p:nvSpPr>
            <p:cNvPr id="21" name="角丸四角形 20"/>
            <p:cNvSpPr/>
            <p:nvPr/>
          </p:nvSpPr>
          <p:spPr>
            <a:xfrm>
              <a:off x="6514992" y="3063720"/>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の一括検索</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pic>
          <p:nvPicPr>
            <p:cNvPr id="14351" name="Picture 14" descr="C:\Documents and Settings\admin\My Documents\アーカイブ\ポスター\素材\Actions-page-zoom-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0492" y="3579567"/>
              <a:ext cx="543657"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p:cNvSpPr/>
            <p:nvPr/>
          </p:nvSpPr>
          <p:spPr>
            <a:xfrm>
              <a:off x="5987865" y="324078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5987864" y="4756219"/>
            <a:ext cx="3166285" cy="1581094"/>
            <a:chOff x="5987864" y="4489519"/>
            <a:chExt cx="3166285" cy="1581094"/>
          </a:xfrm>
        </p:grpSpPr>
        <p:sp>
          <p:nvSpPr>
            <p:cNvPr id="26" name="角丸四角形 25"/>
            <p:cNvSpPr/>
            <p:nvPr/>
          </p:nvSpPr>
          <p:spPr>
            <a:xfrm>
              <a:off x="6490369" y="4489519"/>
              <a:ext cx="2475034" cy="1071563"/>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r>
                <a:rPr lang="ja-JP" altLang="en-US" sz="2400" dirty="0">
                  <a:solidFill>
                    <a:schemeClr val="bg1">
                      <a:lumMod val="75000"/>
                    </a:schemeClr>
                  </a:solidFill>
                  <a:latin typeface="メイリオ" pitchFamily="50" charset="-128"/>
                  <a:ea typeface="メイリオ" pitchFamily="50" charset="-128"/>
                  <a:cs typeface="メイリオ" pitchFamily="50" charset="-128"/>
                </a:rPr>
                <a:t>データの一括</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algn="ctr"/>
              <a:r>
                <a:rPr lang="ja-JP" altLang="en-US" sz="2400" dirty="0">
                  <a:solidFill>
                    <a:schemeClr val="bg1">
                      <a:lumMod val="75000"/>
                    </a:schemeClr>
                  </a:solidFill>
                  <a:latin typeface="メイリオ" pitchFamily="50" charset="-128"/>
                  <a:ea typeface="メイリオ" pitchFamily="50" charset="-128"/>
                  <a:cs typeface="メイリオ" pitchFamily="50" charset="-128"/>
                </a:rPr>
                <a:t>ダウンロード</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grpSp>
          <p:nvGrpSpPr>
            <p:cNvPr id="14350" name="グループ化 60"/>
            <p:cNvGrpSpPr>
              <a:grpSpLocks/>
            </p:cNvGrpSpPr>
            <p:nvPr/>
          </p:nvGrpSpPr>
          <p:grpSpPr bwMode="auto">
            <a:xfrm>
              <a:off x="8433180" y="5313374"/>
              <a:ext cx="720969" cy="757239"/>
              <a:chOff x="5130800" y="8859838"/>
              <a:chExt cx="1333500" cy="1295400"/>
            </a:xfrm>
          </p:grpSpPr>
          <p:pic>
            <p:nvPicPr>
              <p:cNvPr id="15376" name="Picture 13" descr="C:\Documents and Settings\admin\My Documents\アーカイブ\ポスター\素材\Places-server-database-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30800" y="88598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7" descr="C:\Documents and Settings\admin\My Documents\アーカイブ\ポスター\素材\Actions-arrow-down-icon7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78500" y="946943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右矢印 17"/>
            <p:cNvSpPr/>
            <p:nvPr/>
          </p:nvSpPr>
          <p:spPr>
            <a:xfrm>
              <a:off x="5987864" y="4854704"/>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 name="グループ化 4"/>
          <p:cNvGrpSpPr/>
          <p:nvPr/>
        </p:nvGrpSpPr>
        <p:grpSpPr>
          <a:xfrm>
            <a:off x="6490370" y="743372"/>
            <a:ext cx="2498192" cy="645416"/>
            <a:chOff x="6490370" y="476672"/>
            <a:chExt cx="2498192" cy="645416"/>
          </a:xfrm>
        </p:grpSpPr>
        <p:sp>
          <p:nvSpPr>
            <p:cNvPr id="7" name="右中かっこ 6"/>
            <p:cNvSpPr/>
            <p:nvPr/>
          </p:nvSpPr>
          <p:spPr>
            <a:xfrm rot="16200000">
              <a:off x="7562044" y="-304429"/>
              <a:ext cx="354843" cy="24981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6732240" y="476672"/>
              <a:ext cx="19944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NBDC</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のサービス</a:t>
              </a:r>
            </a:p>
          </p:txBody>
        </p:sp>
      </p:grpSp>
      <p:sp>
        <p:nvSpPr>
          <p:cNvPr id="23" name="フローチャート : 準備 19"/>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latin typeface="メイリオ" panose="020B0604030504040204" pitchFamily="50" charset="-128"/>
                <a:ea typeface="メイリオ" panose="020B0604030504040204" pitchFamily="50" charset="-128"/>
              </a:rPr>
              <a:t>4-1</a:t>
            </a:r>
            <a:endParaRPr kumimoji="1" lang="ja-JP" altLang="en-US" sz="1400" dirty="0">
              <a:latin typeface="メイリオ" panose="020B0604030504040204" pitchFamily="50" charset="-128"/>
              <a:ea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23</a:t>
            </a:fld>
            <a:endParaRPr lang="en-US" altLang="ja-JP"/>
          </a:p>
        </p:txBody>
      </p:sp>
    </p:spTree>
    <p:extLst>
      <p:ext uri="{BB962C8B-B14F-4D97-AF65-F5344CB8AC3E}">
        <p14:creationId xmlns:p14="http://schemas.microsoft.com/office/powerpoint/2010/main" val="3578488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61"/>
          <p:cNvSpPr txBox="1">
            <a:spLocks noChangeArrowheads="1"/>
          </p:cNvSpPr>
          <p:nvPr/>
        </p:nvSpPr>
        <p:spPr bwMode="auto">
          <a:xfrm>
            <a:off x="1469844" y="23699"/>
            <a:ext cx="7505528"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概要</a:t>
            </a:r>
          </a:p>
        </p:txBody>
      </p:sp>
      <p:sp>
        <p:nvSpPr>
          <p:cNvPr id="21510" name="Text Box 161"/>
          <p:cNvSpPr txBox="1">
            <a:spLocks noChangeArrowheads="1"/>
          </p:cNvSpPr>
          <p:nvPr/>
        </p:nvSpPr>
        <p:spPr bwMode="auto">
          <a:xfrm>
            <a:off x="0" y="942975"/>
            <a:ext cx="9144000" cy="539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1085850" indent="-34290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lvl="1">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国内外の生命科学系</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の所在情報や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0">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説明情報を提供するカタログ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収録</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&gt;1,690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件（国内</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件以上）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charset="0"/>
              <a:buChar char="•"/>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種類の記述項目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、運用機関名、生物種、説明など</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charset="0"/>
              <a:buChar char="•"/>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をキーワード検索やカテゴリから探すことが可能</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検索ボックス、絞込み機能</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記述項目がダウンロード可能</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複製、改変などが可能な</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CC0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ライセンスで配布</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角丸四角形 5"/>
          <p:cNvSpPr/>
          <p:nvPr/>
        </p:nvSpPr>
        <p:spPr>
          <a:xfrm>
            <a:off x="6501803" y="986344"/>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のカタログ</a:t>
            </a:r>
            <a:endParaRPr lang="en-US" altLang="ja-JP" sz="2400" dirty="0">
              <a:solidFill>
                <a:schemeClr val="tx1"/>
              </a:solidFill>
              <a:latin typeface="メイリオ" pitchFamily="50" charset="-128"/>
              <a:ea typeface="メイリオ" pitchFamily="50" charset="-128"/>
              <a:cs typeface="メイリオ"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24</a:t>
            </a:fld>
            <a:endParaRPr lang="en-US" altLang="ja-JP"/>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1027957" y="687414"/>
            <a:ext cx="6018039" cy="5773556"/>
          </a:xfrm>
          <a:prstGeom prst="rect">
            <a:avLst/>
          </a:prstGeom>
          <a:ln>
            <a:noFill/>
          </a:ln>
          <a:effectLst>
            <a:outerShdw blurRad="292100" dist="139700" dir="2700000" algn="tl" rotWithShape="0">
              <a:srgbClr val="333333">
                <a:alpha val="65000"/>
              </a:srgbClr>
            </a:outerShdw>
          </a:effectLst>
        </p:spPr>
      </p:pic>
      <p:sp>
        <p:nvSpPr>
          <p:cNvPr id="22532" name="Text Box 161"/>
          <p:cNvSpPr txBox="1">
            <a:spLocks noChangeArrowheads="1"/>
          </p:cNvSpPr>
          <p:nvPr/>
        </p:nvSpPr>
        <p:spPr bwMode="auto">
          <a:xfrm>
            <a:off x="1465943" y="30842"/>
            <a:ext cx="7200900"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入口</a:t>
            </a:r>
          </a:p>
        </p:txBody>
      </p:sp>
      <p:sp>
        <p:nvSpPr>
          <p:cNvPr id="12" name="角丸四角形 11"/>
          <p:cNvSpPr/>
          <p:nvPr/>
        </p:nvSpPr>
        <p:spPr>
          <a:xfrm>
            <a:off x="1027957" y="2022960"/>
            <a:ext cx="1752600" cy="292100"/>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ローチャート : 準備 7"/>
          <p:cNvSpPr/>
          <p:nvPr/>
        </p:nvSpPr>
        <p:spPr>
          <a:xfrm>
            <a:off x="177800" y="5096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14" name="角丸四角形 13"/>
          <p:cNvSpPr/>
          <p:nvPr/>
        </p:nvSpPr>
        <p:spPr>
          <a:xfrm>
            <a:off x="4887884" y="597543"/>
            <a:ext cx="4107723" cy="588308"/>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defRPr/>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hlinkClick r:id="rId4"/>
              </a:rPr>
              <a:t>https://integbio.jp/dbcatalog/</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25</a:t>
            </a:fld>
            <a:endParaRPr lang="en-US" altLang="ja-JP"/>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83631" y="901941"/>
            <a:ext cx="8866795" cy="5893941"/>
          </a:xfrm>
          <a:prstGeom prst="rect">
            <a:avLst/>
          </a:prstGeom>
        </p:spPr>
      </p:pic>
      <p:sp>
        <p:nvSpPr>
          <p:cNvPr id="23555" name="Text Box 161"/>
          <p:cNvSpPr txBox="1">
            <a:spLocks noChangeArrowheads="1"/>
          </p:cNvSpPr>
          <p:nvPr/>
        </p:nvSpPr>
        <p:spPr bwMode="auto">
          <a:xfrm>
            <a:off x="1429659" y="39236"/>
            <a:ext cx="6974224"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使い方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角丸四角形 43"/>
          <p:cNvSpPr/>
          <p:nvPr/>
        </p:nvSpPr>
        <p:spPr>
          <a:xfrm>
            <a:off x="91868" y="1399374"/>
            <a:ext cx="1500515" cy="5139538"/>
          </a:xfrm>
          <a:prstGeom prst="roundRect">
            <a:avLst>
              <a:gd name="adj" fmla="val 402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角丸四角形 47"/>
          <p:cNvSpPr/>
          <p:nvPr/>
        </p:nvSpPr>
        <p:spPr>
          <a:xfrm>
            <a:off x="7525522" y="1399374"/>
            <a:ext cx="1433141" cy="5139538"/>
          </a:xfrm>
          <a:prstGeom prst="roundRect">
            <a:avLst>
              <a:gd name="adj" fmla="val 7132"/>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0826" y="5659505"/>
            <a:ext cx="1517017" cy="752636"/>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一覧内の検索</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絞り込み</a:t>
            </a:r>
          </a:p>
        </p:txBody>
      </p:sp>
      <p:sp>
        <p:nvSpPr>
          <p:cNvPr id="45" name="角丸四角形 44"/>
          <p:cNvSpPr/>
          <p:nvPr/>
        </p:nvSpPr>
        <p:spPr>
          <a:xfrm>
            <a:off x="1597844" y="1399373"/>
            <a:ext cx="5922218" cy="5139539"/>
          </a:xfrm>
          <a:prstGeom prst="roundRect">
            <a:avLst>
              <a:gd name="adj" fmla="val 2093"/>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986691" y="1487456"/>
            <a:ext cx="1626312" cy="568872"/>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の一覧</a:t>
            </a:r>
          </a:p>
        </p:txBody>
      </p:sp>
      <p:sp>
        <p:nvSpPr>
          <p:cNvPr id="49" name="正方形/長方形 48"/>
          <p:cNvSpPr/>
          <p:nvPr/>
        </p:nvSpPr>
        <p:spPr>
          <a:xfrm>
            <a:off x="7514718" y="5294469"/>
            <a:ext cx="1468636" cy="1117672"/>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・新着情報</a:t>
            </a:r>
            <a:endPar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・更新履歴</a:t>
            </a:r>
            <a:endPar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a:t>
            </a:r>
            <a:endPar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・関連リンク集</a:t>
            </a:r>
          </a:p>
        </p:txBody>
      </p:sp>
      <p:sp>
        <p:nvSpPr>
          <p:cNvPr id="17" name="角丸四角形 16"/>
          <p:cNvSpPr/>
          <p:nvPr/>
        </p:nvSpPr>
        <p:spPr>
          <a:xfrm>
            <a:off x="177800" y="3592063"/>
            <a:ext cx="902918" cy="183379"/>
          </a:xfrm>
          <a:prstGeom prst="roundRect">
            <a:avLst>
              <a:gd name="adj" fmla="val 402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フローチャート : 準備 12"/>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26</a:t>
            </a:fld>
            <a:endParaRPr lang="en-US" altLang="ja-JP"/>
          </a:p>
        </p:txBody>
      </p:sp>
    </p:spTree>
    <p:extLst>
      <p:ext uri="{BB962C8B-B14F-4D97-AF65-F5344CB8AC3E}">
        <p14:creationId xmlns:p14="http://schemas.microsoft.com/office/powerpoint/2010/main" val="61868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273356" y="1080999"/>
            <a:ext cx="5653548" cy="2575903"/>
          </a:xfrm>
          <a:prstGeom prst="rect">
            <a:avLst/>
          </a:prstGeom>
          <a:ln>
            <a:solidFill>
              <a:srgbClr val="0066CC"/>
            </a:solidFill>
          </a:ln>
        </p:spPr>
      </p:pic>
      <p:sp>
        <p:nvSpPr>
          <p:cNvPr id="23555" name="Text Box 161"/>
          <p:cNvSpPr txBox="1">
            <a:spLocks noChangeArrowheads="1"/>
          </p:cNvSpPr>
          <p:nvPr/>
        </p:nvSpPr>
        <p:spPr bwMode="auto">
          <a:xfrm>
            <a:off x="1429879" y="38530"/>
            <a:ext cx="687910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使い方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角丸四角形 12"/>
          <p:cNvSpPr/>
          <p:nvPr/>
        </p:nvSpPr>
        <p:spPr>
          <a:xfrm>
            <a:off x="623340" y="1438732"/>
            <a:ext cx="902918" cy="183379"/>
          </a:xfrm>
          <a:prstGeom prst="roundRect">
            <a:avLst>
              <a:gd name="adj" fmla="val 402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フローチャート : 準備 13"/>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27</a:t>
            </a:fld>
            <a:endParaRPr lang="en-US" altLang="ja-JP"/>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56949" y="3870506"/>
            <a:ext cx="6048934" cy="2569624"/>
          </a:xfrm>
          <a:prstGeom prst="rect">
            <a:avLst/>
          </a:prstGeom>
          <a:ln>
            <a:solidFill>
              <a:srgbClr val="0066CC"/>
            </a:solidFill>
          </a:ln>
        </p:spPr>
      </p:pic>
      <p:sp>
        <p:nvSpPr>
          <p:cNvPr id="9" name="角丸四角形吹き出し 8"/>
          <p:cNvSpPr/>
          <p:nvPr/>
        </p:nvSpPr>
        <p:spPr>
          <a:xfrm>
            <a:off x="3278753" y="4047880"/>
            <a:ext cx="1568929" cy="321547"/>
          </a:xfrm>
          <a:prstGeom prst="wedgeRoundRectCallout">
            <a:avLst>
              <a:gd name="adj1" fmla="val -63275"/>
              <a:gd name="adj2" fmla="val 152364"/>
              <a:gd name="adj3" fmla="val 16667"/>
            </a:avLst>
          </a:prstGeom>
          <a:ln/>
        </p:spPr>
        <p:style>
          <a:lnRef idx="1">
            <a:schemeClr val="accent6"/>
          </a:lnRef>
          <a:fillRef idx="2">
            <a:schemeClr val="accent6"/>
          </a:fillRef>
          <a:effectRef idx="1">
            <a:schemeClr val="accent6"/>
          </a:effectRef>
          <a:fontRef idx="minor">
            <a:schemeClr val="dk1"/>
          </a:fontRef>
        </p:style>
        <p:txBody>
          <a:bodyPr lIns="77925" tIns="38963" rIns="77925" bIns="38963"/>
          <a:lstStyle/>
          <a:p>
            <a:pPr>
              <a:defRP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“腫瘍”と入力</a:t>
            </a:r>
          </a:p>
        </p:txBody>
      </p:sp>
      <p:sp>
        <p:nvSpPr>
          <p:cNvPr id="16" name="角丸四角形 15"/>
          <p:cNvSpPr/>
          <p:nvPr/>
        </p:nvSpPr>
        <p:spPr>
          <a:xfrm>
            <a:off x="3912189" y="4546802"/>
            <a:ext cx="4893694" cy="804083"/>
          </a:xfrm>
          <a:prstGeom prst="roundRect">
            <a:avLst>
              <a:gd name="adj" fmla="val 402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a:extLst>
              <a:ext uri="{FF2B5EF4-FFF2-40B4-BE49-F238E27FC236}">
                <a16:creationId xmlns:a16="http://schemas.microsoft.com/office/drawing/2014/main" id="{6BA68E42-B727-47A4-95AC-03EE7B77E1E4}"/>
              </a:ext>
            </a:extLst>
          </p:cNvPr>
          <p:cNvSpPr txBox="1"/>
          <p:nvPr/>
        </p:nvSpPr>
        <p:spPr>
          <a:xfrm>
            <a:off x="201465" y="3676081"/>
            <a:ext cx="4278519"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左側のメニューから選択</a:t>
            </a:r>
          </a:p>
        </p:txBody>
      </p:sp>
      <p:sp>
        <p:nvSpPr>
          <p:cNvPr id="11" name="テキスト ボックス 10">
            <a:extLst>
              <a:ext uri="{FF2B5EF4-FFF2-40B4-BE49-F238E27FC236}">
                <a16:creationId xmlns:a16="http://schemas.microsoft.com/office/drawing/2014/main" id="{A4FA4D40-EC4D-4F28-9B4F-CE0D301F77B3}"/>
              </a:ext>
            </a:extLst>
          </p:cNvPr>
          <p:cNvSpPr txBox="1"/>
          <p:nvPr/>
        </p:nvSpPr>
        <p:spPr>
          <a:xfrm>
            <a:off x="6511436" y="3589161"/>
            <a:ext cx="4278519"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テキストボックスで検索</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432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78970" y="625538"/>
            <a:ext cx="8782430" cy="1379717"/>
          </a:xfrm>
          <a:prstGeom prst="rect">
            <a:avLst/>
          </a:prstGeom>
          <a:ln>
            <a:solidFill>
              <a:srgbClr val="0066CC"/>
            </a:solidFill>
          </a:ln>
        </p:spPr>
      </p:pic>
      <p:sp>
        <p:nvSpPr>
          <p:cNvPr id="23555" name="Text Box 161"/>
          <p:cNvSpPr txBox="1">
            <a:spLocks noChangeArrowheads="1"/>
          </p:cNvSpPr>
          <p:nvPr/>
        </p:nvSpPr>
        <p:spPr bwMode="auto">
          <a:xfrm>
            <a:off x="1435100" y="43199"/>
            <a:ext cx="6959600"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使い方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a:extLst>
              <a:ext uri="{FF2B5EF4-FFF2-40B4-BE49-F238E27FC236}">
                <a16:creationId xmlns:a16="http://schemas.microsoft.com/office/drawing/2014/main" id="{150927BA-83CD-4275-A6D9-C3E6849FE012}"/>
              </a:ext>
            </a:extLst>
          </p:cNvPr>
          <p:cNvGrpSpPr/>
          <p:nvPr/>
        </p:nvGrpSpPr>
        <p:grpSpPr>
          <a:xfrm>
            <a:off x="3281811" y="1657977"/>
            <a:ext cx="5579589" cy="4813576"/>
            <a:chOff x="3281811" y="1657977"/>
            <a:chExt cx="5579589" cy="4813576"/>
          </a:xfrm>
        </p:grpSpPr>
        <p:pic>
          <p:nvPicPr>
            <p:cNvPr id="14" name="図 13"/>
            <p:cNvPicPr>
              <a:picLocks noChangeAspect="1"/>
            </p:cNvPicPr>
            <p:nvPr/>
          </p:nvPicPr>
          <p:blipFill rotWithShape="1">
            <a:blip r:embed="rId4" cstate="print">
              <a:extLst>
                <a:ext uri="{28A0092B-C50C-407E-A947-70E740481C1C}">
                  <a14:useLocalDpi xmlns:a14="http://schemas.microsoft.com/office/drawing/2010/main"/>
                </a:ext>
              </a:extLst>
            </a:blip>
            <a:srcRect t="-3564"/>
            <a:stretch/>
          </p:blipFill>
          <p:spPr>
            <a:xfrm>
              <a:off x="4690891" y="2354244"/>
              <a:ext cx="3411906" cy="4117309"/>
            </a:xfrm>
            <a:prstGeom prst="rect">
              <a:avLst/>
            </a:prstGeom>
            <a:ln>
              <a:solidFill>
                <a:srgbClr val="0066CC"/>
              </a:solidFill>
            </a:ln>
          </p:spPr>
        </p:pic>
        <p:sp>
          <p:nvSpPr>
            <p:cNvPr id="13" name="正方形/長方形 12"/>
            <p:cNvSpPr/>
            <p:nvPr/>
          </p:nvSpPr>
          <p:spPr>
            <a:xfrm>
              <a:off x="6579636" y="2906818"/>
              <a:ext cx="2281764" cy="610309"/>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カタログ掲載内容</a:t>
              </a:r>
            </a:p>
          </p:txBody>
        </p:sp>
        <p:grpSp>
          <p:nvGrpSpPr>
            <p:cNvPr id="3" name="グループ化 2"/>
            <p:cNvGrpSpPr/>
            <p:nvPr/>
          </p:nvGrpSpPr>
          <p:grpSpPr>
            <a:xfrm>
              <a:off x="3281811" y="1657977"/>
              <a:ext cx="3297825" cy="1553994"/>
              <a:chOff x="2974848" y="1699779"/>
              <a:chExt cx="4173318" cy="1237883"/>
            </a:xfrm>
          </p:grpSpPr>
          <p:sp>
            <p:nvSpPr>
              <p:cNvPr id="12" name="角丸四角形 11"/>
              <p:cNvSpPr/>
              <p:nvPr/>
            </p:nvSpPr>
            <p:spPr>
              <a:xfrm>
                <a:off x="2974848" y="1699779"/>
                <a:ext cx="738846" cy="290612"/>
              </a:xfrm>
              <a:prstGeom prst="roundRect">
                <a:avLst/>
              </a:prstGeom>
              <a:noFill/>
              <a:ln w="38100" cmpd="sng">
                <a:solidFill>
                  <a:srgbClr val="00B050"/>
                </a:solidFill>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 name="直線矢印コネクタ 3"/>
              <p:cNvCxnSpPr>
                <a:stCxn id="12" idx="3"/>
                <a:endCxn id="13" idx="1"/>
              </p:cNvCxnSpPr>
              <p:nvPr/>
            </p:nvCxnSpPr>
            <p:spPr>
              <a:xfrm>
                <a:off x="3713694" y="1845085"/>
                <a:ext cx="3434472" cy="109257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sp>
        <p:nvSpPr>
          <p:cNvPr id="19" name="フローチャート : 準備 1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10" name="スライド番号プレースホルダー 9"/>
          <p:cNvSpPr>
            <a:spLocks noGrp="1"/>
          </p:cNvSpPr>
          <p:nvPr>
            <p:ph type="sldNum" sz="quarter" idx="12"/>
          </p:nvPr>
        </p:nvSpPr>
        <p:spPr/>
        <p:txBody>
          <a:bodyPr/>
          <a:lstStyle/>
          <a:p>
            <a:pPr>
              <a:defRPr/>
            </a:pPr>
            <a:fld id="{86EE3BCA-E093-6943-9DB2-5EBC387AED03}" type="slidenum">
              <a:rPr lang="en-US" altLang="ja-JP" smtClean="0"/>
              <a:pPr>
                <a:defRPr/>
              </a:pPr>
              <a:t>28</a:t>
            </a:fld>
            <a:endParaRPr lang="en-US" altLang="ja-JP"/>
          </a:p>
        </p:txBody>
      </p:sp>
      <p:grpSp>
        <p:nvGrpSpPr>
          <p:cNvPr id="9" name="グループ化 8">
            <a:extLst>
              <a:ext uri="{FF2B5EF4-FFF2-40B4-BE49-F238E27FC236}">
                <a16:creationId xmlns:a16="http://schemas.microsoft.com/office/drawing/2014/main" id="{2F8890AB-ECF8-4E41-A6B4-B10E523298B9}"/>
              </a:ext>
            </a:extLst>
          </p:cNvPr>
          <p:cNvGrpSpPr/>
          <p:nvPr/>
        </p:nvGrpSpPr>
        <p:grpSpPr>
          <a:xfrm>
            <a:off x="78970" y="659330"/>
            <a:ext cx="4419289" cy="5385707"/>
            <a:chOff x="78970" y="659330"/>
            <a:chExt cx="4419289" cy="5385707"/>
          </a:xfrm>
        </p:grpSpPr>
        <p:sp>
          <p:nvSpPr>
            <p:cNvPr id="8" name="正方形/長方形 7"/>
            <p:cNvSpPr/>
            <p:nvPr/>
          </p:nvSpPr>
          <p:spPr>
            <a:xfrm>
              <a:off x="524516" y="2520820"/>
              <a:ext cx="3582527" cy="612000"/>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オリジナルサイトへのリンク</a:t>
              </a:r>
            </a:p>
          </p:txBody>
        </p:sp>
        <p:grpSp>
          <p:nvGrpSpPr>
            <p:cNvPr id="2" name="グループ化 1"/>
            <p:cNvGrpSpPr/>
            <p:nvPr/>
          </p:nvGrpSpPr>
          <p:grpSpPr>
            <a:xfrm>
              <a:off x="78970" y="659330"/>
              <a:ext cx="3067354" cy="1861490"/>
              <a:chOff x="78970" y="659330"/>
              <a:chExt cx="3067354" cy="1861490"/>
            </a:xfrm>
          </p:grpSpPr>
          <p:sp>
            <p:nvSpPr>
              <p:cNvPr id="6" name="角丸四角形 5"/>
              <p:cNvSpPr/>
              <p:nvPr/>
            </p:nvSpPr>
            <p:spPr>
              <a:xfrm>
                <a:off x="78970" y="748070"/>
                <a:ext cx="1484359" cy="1143491"/>
              </a:xfrm>
              <a:prstGeom prst="roundRect">
                <a:avLst>
                  <a:gd name="adj" fmla="val 8727"/>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角丸四角形 6"/>
              <p:cNvSpPr/>
              <p:nvPr/>
            </p:nvSpPr>
            <p:spPr>
              <a:xfrm>
                <a:off x="1563330" y="659330"/>
                <a:ext cx="1582994" cy="34306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a:endCxn id="8" idx="0"/>
              </p:cNvCxnSpPr>
              <p:nvPr/>
            </p:nvCxnSpPr>
            <p:spPr>
              <a:xfrm>
                <a:off x="1231900" y="1947828"/>
                <a:ext cx="1083880" cy="572992"/>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8" idx="0"/>
              </p:cNvCxnSpPr>
              <p:nvPr/>
            </p:nvCxnSpPr>
            <p:spPr>
              <a:xfrm flipH="1">
                <a:off x="2315780" y="997839"/>
                <a:ext cx="423515" cy="1522981"/>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1394" y="3383663"/>
              <a:ext cx="4286865" cy="2661374"/>
            </a:xfrm>
            <a:prstGeom prst="rect">
              <a:avLst/>
            </a:prstGeom>
            <a:ln>
              <a:solidFill>
                <a:srgbClr val="0066CC"/>
              </a:solidFill>
            </a:ln>
          </p:spPr>
        </p:pic>
      </p:grpSp>
    </p:spTree>
    <p:extLst>
      <p:ext uri="{BB962C8B-B14F-4D97-AF65-F5344CB8AC3E}">
        <p14:creationId xmlns:p14="http://schemas.microsoft.com/office/powerpoint/2010/main" val="20383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161"/>
          <p:cNvSpPr txBox="1">
            <a:spLocks noChangeArrowheads="1"/>
          </p:cNvSpPr>
          <p:nvPr/>
        </p:nvSpPr>
        <p:spPr bwMode="auto">
          <a:xfrm>
            <a:off x="1436918" y="53750"/>
            <a:ext cx="6966857"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使い方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フローチャート : 準備 6"/>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29</a:t>
            </a:fld>
            <a:endParaRPr lang="en-US" altLang="ja-JP"/>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6543" y="1042219"/>
            <a:ext cx="7166812" cy="4735584"/>
          </a:xfrm>
          <a:prstGeom prst="rect">
            <a:avLst/>
          </a:prstGeom>
          <a:ln>
            <a:solidFill>
              <a:srgbClr val="0066CC"/>
            </a:solidFill>
          </a:ln>
        </p:spPr>
      </p:pic>
      <p:pic>
        <p:nvPicPr>
          <p:cNvPr id="9" name="図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65099" y="3305908"/>
            <a:ext cx="5242012" cy="3050442"/>
          </a:xfrm>
          <a:prstGeom prst="rect">
            <a:avLst/>
          </a:prstGeom>
          <a:ln>
            <a:solidFill>
              <a:srgbClr val="0066CC"/>
            </a:solidFill>
          </a:ln>
        </p:spPr>
      </p:pic>
      <p:sp>
        <p:nvSpPr>
          <p:cNvPr id="10" name="正方形/長方形 9"/>
          <p:cNvSpPr/>
          <p:nvPr/>
        </p:nvSpPr>
        <p:spPr>
          <a:xfrm>
            <a:off x="6054758" y="1868909"/>
            <a:ext cx="2281764" cy="610309"/>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ja-JP" altLang="en-US" sz="2000"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カタログ掲載内容</a:t>
            </a:r>
          </a:p>
        </p:txBody>
      </p:sp>
      <p:sp>
        <p:nvSpPr>
          <p:cNvPr id="2" name="矢印: 下 1">
            <a:extLst>
              <a:ext uri="{FF2B5EF4-FFF2-40B4-BE49-F238E27FC236}">
                <a16:creationId xmlns:a16="http://schemas.microsoft.com/office/drawing/2014/main" id="{DD1290B6-D7FB-49CA-989D-78D115AE3508}"/>
              </a:ext>
            </a:extLst>
          </p:cNvPr>
          <p:cNvSpPr/>
          <p:nvPr/>
        </p:nvSpPr>
        <p:spPr>
          <a:xfrm>
            <a:off x="639192" y="5815781"/>
            <a:ext cx="976544" cy="289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E963806C-4458-4C54-9C5E-D4E2E6524F2B}"/>
              </a:ext>
            </a:extLst>
          </p:cNvPr>
          <p:cNvSpPr/>
          <p:nvPr/>
        </p:nvSpPr>
        <p:spPr>
          <a:xfrm>
            <a:off x="3943802" y="2978740"/>
            <a:ext cx="976544" cy="289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094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5BE59EF-C48B-3C42-82A7-88C884341286}"/>
              </a:ext>
            </a:extLst>
          </p:cNvPr>
          <p:cNvPicPr>
            <a:picLocks noChangeAspect="1"/>
          </p:cNvPicPr>
          <p:nvPr/>
        </p:nvPicPr>
        <p:blipFill>
          <a:blip r:embed="rId3"/>
          <a:stretch>
            <a:fillRect/>
          </a:stretch>
        </p:blipFill>
        <p:spPr>
          <a:xfrm>
            <a:off x="85753" y="1504387"/>
            <a:ext cx="5677069" cy="4227214"/>
          </a:xfrm>
          <a:prstGeom prst="rect">
            <a:avLst/>
          </a:prstGeom>
          <a:ln>
            <a:solidFill>
              <a:schemeClr val="tx1"/>
            </a:solidFill>
          </a:ln>
        </p:spPr>
      </p:pic>
      <p:sp>
        <p:nvSpPr>
          <p:cNvPr id="20483" name="Text Box 161"/>
          <p:cNvSpPr txBox="1">
            <a:spLocks noChangeArrowheads="1"/>
          </p:cNvSpPr>
          <p:nvPr/>
        </p:nvSpPr>
        <p:spPr bwMode="auto">
          <a:xfrm>
            <a:off x="1192192" y="420588"/>
            <a:ext cx="7951808"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講習会の資料置き場　</a:t>
            </a:r>
            <a:endPar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0BDA7920-C35F-EE44-8BCE-A530BD2D54A3}" type="slidenum">
              <a:rPr lang="en-US" altLang="ja-JP" smtClean="0">
                <a:latin typeface="メイリオ" panose="020B0604030504040204" pitchFamily="50" charset="-128"/>
                <a:ea typeface="メイリオ" panose="020B0604030504040204" pitchFamily="50" charset="-128"/>
                <a:cs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1"/>
          <p:cNvSpPr>
            <a:spLocks noChangeArrowheads="1"/>
          </p:cNvSpPr>
          <p:nvPr/>
        </p:nvSpPr>
        <p:spPr bwMode="auto">
          <a:xfrm>
            <a:off x="183080" y="940661"/>
            <a:ext cx="4444571" cy="408675"/>
          </a:xfrm>
          <a:prstGeom prst="rect">
            <a:avLst/>
          </a:prstGeom>
          <a:solidFill>
            <a:schemeClr val="bg1">
              <a:lumMod val="95000"/>
            </a:schemeClr>
          </a:solidFill>
          <a:ln>
            <a:solidFill>
              <a:schemeClr val="tx1">
                <a:lumMod val="75000"/>
                <a:lumOff val="25000"/>
              </a:schemeClr>
            </a:solidFill>
          </a:ln>
          <a:extLst/>
        </p:spPr>
        <p:txBody>
          <a:bodyPr wrap="none" lIns="77925" tIns="38963" rIns="77925" bIns="0" anchor="ctr" anchorCtr="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40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AJACS</a:t>
            </a:r>
            <a:r>
              <a:rPr lang="ja-JP" altLang="en-US" sz="2400">
                <a:latin typeface="メイリオ" panose="020B0604030504040204" pitchFamily="50" charset="-128"/>
                <a:ea typeface="メイリオ" panose="020B0604030504040204" pitchFamily="50" charset="-128"/>
              </a:rPr>
              <a:t>町田</a:t>
            </a:r>
            <a:r>
              <a:rPr lang="ja-JP" altLang="en-US" sz="240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で検索</a:t>
            </a:r>
          </a:p>
        </p:txBody>
      </p:sp>
      <p:sp>
        <p:nvSpPr>
          <p:cNvPr id="13"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Text Box 161"/>
          <p:cNvSpPr txBox="1">
            <a:spLocks noChangeArrowheads="1"/>
          </p:cNvSpPr>
          <p:nvPr/>
        </p:nvSpPr>
        <p:spPr bwMode="auto">
          <a:xfrm flipH="1">
            <a:off x="539750" y="5727347"/>
            <a:ext cx="3439236" cy="909684"/>
          </a:xfrm>
          <a:prstGeom prst="rect">
            <a:avLst/>
          </a:prstGeom>
          <a:solidFill>
            <a:schemeClr val="bg1">
              <a:lumMod val="95000"/>
            </a:schemeClr>
          </a:solidFill>
          <a:ln>
            <a:noFill/>
          </a:ln>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lnSpc>
                <a:spcPct val="140000"/>
              </a:lnSpc>
            </a:pPr>
            <a:r>
              <a:rPr lang="ja-JP" altLang="en-US" sz="20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講習会のプログラム＆資料</a:t>
            </a:r>
            <a:endParaRPr lang="en-US" altLang="ja-JP" sz="20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40000"/>
              </a:lnSpc>
            </a:pPr>
            <a:r>
              <a:rPr lang="en-US" altLang="ja-JP" sz="20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タブで開けておいて！</a:t>
            </a:r>
            <a:r>
              <a:rPr lang="en-US" altLang="ja-JP" sz="20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9" name="正方形/長方形 8"/>
          <p:cNvSpPr/>
          <p:nvPr/>
        </p:nvSpPr>
        <p:spPr>
          <a:xfrm>
            <a:off x="2743200" y="5247640"/>
            <a:ext cx="2001520" cy="121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0E604D61-66FC-4572-94DB-0965E2F99289}"/>
              </a:ext>
            </a:extLst>
          </p:cNvPr>
          <p:cNvGrpSpPr/>
          <p:nvPr/>
        </p:nvGrpSpPr>
        <p:grpSpPr>
          <a:xfrm>
            <a:off x="901700" y="3069746"/>
            <a:ext cx="7857578" cy="2348209"/>
            <a:chOff x="949005" y="3014985"/>
            <a:chExt cx="7857578" cy="2348209"/>
          </a:xfrm>
        </p:grpSpPr>
        <p:sp>
          <p:nvSpPr>
            <p:cNvPr id="14" name="下矢印 13"/>
            <p:cNvSpPr/>
            <p:nvPr/>
          </p:nvSpPr>
          <p:spPr>
            <a:xfrm rot="16200000">
              <a:off x="3257303" y="4256089"/>
              <a:ext cx="478742" cy="173546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1" name="角丸四角形 10"/>
            <p:cNvSpPr/>
            <p:nvPr/>
          </p:nvSpPr>
          <p:spPr>
            <a:xfrm>
              <a:off x="4518507" y="3014985"/>
              <a:ext cx="4288076" cy="492159"/>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defRPr/>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https://github.com/AJACS-training/AJACS74</a:t>
              </a:r>
            </a:p>
          </p:txBody>
        </p:sp>
        <p:sp>
          <p:nvSpPr>
            <p:cNvPr id="25" name="角丸四角形 24"/>
            <p:cNvSpPr/>
            <p:nvPr/>
          </p:nvSpPr>
          <p:spPr>
            <a:xfrm>
              <a:off x="949005" y="4971884"/>
              <a:ext cx="1366012" cy="262105"/>
            </a:xfrm>
            <a:prstGeom prst="roundRect">
              <a:avLst>
                <a:gd name="adj" fmla="val 8366"/>
              </a:avLst>
            </a:prstGeom>
            <a:noFill/>
            <a:ln/>
          </p:spPr>
          <p:style>
            <a:lnRef idx="2">
              <a:schemeClr val="accent2"/>
            </a:lnRef>
            <a:fillRef idx="1">
              <a:schemeClr val="lt1"/>
            </a:fillRef>
            <a:effectRef idx="0">
              <a:schemeClr val="accent2"/>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 name="図 6">
            <a:extLst>
              <a:ext uri="{FF2B5EF4-FFF2-40B4-BE49-F238E27FC236}">
                <a16:creationId xmlns:a16="http://schemas.microsoft.com/office/drawing/2014/main" id="{78E412A0-D87B-3A4F-BF86-F3768D6E45B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33639" y="3709218"/>
            <a:ext cx="4459133" cy="2836754"/>
          </a:xfrm>
          <a:prstGeom prst="rect">
            <a:avLst/>
          </a:prstGeom>
          <a:ln>
            <a:noFill/>
          </a:ln>
          <a:effectLst>
            <a:outerShdw blurRad="292100" dist="139700" dir="2700000" algn="tl" rotWithShape="0">
              <a:srgbClr val="333333">
                <a:alpha val="65000"/>
              </a:srgbClr>
            </a:outerShdw>
          </a:effectLst>
        </p:spPr>
      </p:pic>
      <p:sp>
        <p:nvSpPr>
          <p:cNvPr id="12" name="左カーブ矢印 11"/>
          <p:cNvSpPr/>
          <p:nvPr/>
        </p:nvSpPr>
        <p:spPr>
          <a:xfrm>
            <a:off x="3677265" y="1272560"/>
            <a:ext cx="471948" cy="821711"/>
          </a:xfrm>
          <a:prstGeom prst="curved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4" name="楕円 3">
            <a:extLst>
              <a:ext uri="{FF2B5EF4-FFF2-40B4-BE49-F238E27FC236}">
                <a16:creationId xmlns:a16="http://schemas.microsoft.com/office/drawing/2014/main" id="{B9F4C95C-6BC5-4C88-8F0D-51D547B4BF61}"/>
              </a:ext>
            </a:extLst>
          </p:cNvPr>
          <p:cNvSpPr/>
          <p:nvPr/>
        </p:nvSpPr>
        <p:spPr>
          <a:xfrm>
            <a:off x="4533639" y="5026645"/>
            <a:ext cx="1091312" cy="8522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0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800" y="718435"/>
            <a:ext cx="8791575" cy="5562582"/>
          </a:xfrm>
          <a:prstGeom prst="rect">
            <a:avLst/>
          </a:prstGeom>
          <a:ln>
            <a:solidFill>
              <a:schemeClr val="accent1"/>
            </a:solidFill>
          </a:ln>
        </p:spPr>
      </p:pic>
      <p:sp>
        <p:nvSpPr>
          <p:cNvPr id="23555" name="Text Box 161"/>
          <p:cNvSpPr txBox="1">
            <a:spLocks noChangeArrowheads="1"/>
          </p:cNvSpPr>
          <p:nvPr/>
        </p:nvSpPr>
        <p:spPr bwMode="auto">
          <a:xfrm>
            <a:off x="1436916" y="53750"/>
            <a:ext cx="6973646"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使い方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角丸四角形 10"/>
          <p:cNvSpPr/>
          <p:nvPr/>
        </p:nvSpPr>
        <p:spPr>
          <a:xfrm>
            <a:off x="7620000" y="2202477"/>
            <a:ext cx="1023467" cy="183379"/>
          </a:xfrm>
          <a:prstGeom prst="roundRect">
            <a:avLst>
              <a:gd name="adj" fmla="val 402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二等辺三角形 2"/>
          <p:cNvSpPr/>
          <p:nvPr/>
        </p:nvSpPr>
        <p:spPr>
          <a:xfrm rot="13729703">
            <a:off x="7212066" y="2181927"/>
            <a:ext cx="439159" cy="359387"/>
          </a:xfrm>
          <a:prstGeom prst="triangle">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フローチャート : 準備 9"/>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94233" y="2562447"/>
            <a:ext cx="6117788" cy="3866270"/>
          </a:xfrm>
          <a:prstGeom prst="rect">
            <a:avLst/>
          </a:prstGeom>
          <a:ln w="19050">
            <a:solidFill>
              <a:schemeClr val="accent1"/>
            </a:solidFill>
          </a:ln>
        </p:spPr>
      </p:pic>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30</a:t>
            </a:fld>
            <a:endParaRPr lang="en-US" altLang="ja-JP"/>
          </a:p>
        </p:txBody>
      </p:sp>
    </p:spTree>
    <p:extLst>
      <p:ext uri="{BB962C8B-B14F-4D97-AF65-F5344CB8AC3E}">
        <p14:creationId xmlns:p14="http://schemas.microsoft.com/office/powerpoint/2010/main" val="3930568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61"/>
          <p:cNvSpPr txBox="1">
            <a:spLocks noChangeArrowheads="1"/>
          </p:cNvSpPr>
          <p:nvPr/>
        </p:nvSpPr>
        <p:spPr bwMode="auto">
          <a:xfrm>
            <a:off x="-14514" y="53750"/>
            <a:ext cx="9144000" cy="9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実習</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左側にある絞り込み機能を使ってみましょう</a:t>
            </a:r>
          </a:p>
        </p:txBody>
      </p:sp>
      <p:sp>
        <p:nvSpPr>
          <p:cNvPr id="25606" name="Text Box 161"/>
          <p:cNvSpPr txBox="1">
            <a:spLocks noChangeArrowheads="1"/>
          </p:cNvSpPr>
          <p:nvPr/>
        </p:nvSpPr>
        <p:spPr bwMode="auto">
          <a:xfrm>
            <a:off x="0" y="1299351"/>
            <a:ext cx="9144000" cy="473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実習１　　「ヒト」の「遺伝的多様性」に関係する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いくつ存在するか？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実習２　　そのうち日本国内で作成された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いくつ存在するか？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実習３　　そのうちのいくつが稼働しているか？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（おまけ）カタログをダウンロードしてエクセルで開く。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06563" lvl="1" indent="-13573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思いつくキーワードなどで自由に検索してみてください。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フローチャート : 準備 5"/>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31</a:t>
            </a:fld>
            <a:endParaRPr lang="en-US" altLang="ja-JP"/>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2455360" y="577839"/>
            <a:ext cx="4233280" cy="6062958"/>
          </a:xfrm>
          <a:prstGeom prst="rect">
            <a:avLst/>
          </a:prstGeom>
          <a:ln>
            <a:solidFill>
              <a:schemeClr val="accent1"/>
            </a:solidFill>
          </a:ln>
        </p:spPr>
      </p:pic>
      <p:sp>
        <p:nvSpPr>
          <p:cNvPr id="26640" name="Text Box 161"/>
          <p:cNvSpPr txBox="1">
            <a:spLocks noChangeArrowheads="1"/>
          </p:cNvSpPr>
          <p:nvPr/>
        </p:nvSpPr>
        <p:spPr bwMode="auto">
          <a:xfrm>
            <a:off x="0" y="68265"/>
            <a:ext cx="9144000"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Integbio</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データベースカタログ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1〜3</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2594344" y="954499"/>
            <a:ext cx="837316" cy="5510096"/>
          </a:xfrm>
          <a:prstGeom prst="roundRect">
            <a:avLst>
              <a:gd name="adj" fmla="val 6990"/>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79758" y="1142173"/>
            <a:ext cx="1686583" cy="752636"/>
          </a:xfrm>
          <a:prstGeom prst="rect">
            <a:avLst/>
          </a:prstGeom>
          <a:solidFill>
            <a:schemeClr val="bg1">
              <a:lumMod val="95000"/>
            </a:scheme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r>
              <a:rPr lang="ja-JP" altLang="en-US" sz="1600" u="sng"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実習１～３</a:t>
            </a:r>
            <a:endParaRPr lang="en-US" altLang="ja-JP" sz="1600" u="sng"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一覧の絞り込み機能を使う</a:t>
            </a:r>
          </a:p>
        </p:txBody>
      </p:sp>
      <p:sp>
        <p:nvSpPr>
          <p:cNvPr id="14" name="フローチャート : 準備 13"/>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32</a:t>
            </a:fld>
            <a:endParaRPr lang="en-US" altLang="ja-JP"/>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7" name="正方形/長方形 6"/>
          <p:cNvSpPr/>
          <p:nvPr/>
        </p:nvSpPr>
        <p:spPr>
          <a:xfrm>
            <a:off x="486137" y="3093484"/>
            <a:ext cx="8073663" cy="96312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33</a:t>
            </a:fld>
            <a:endParaRPr lang="en-US" altLang="ja-JP"/>
          </a:p>
        </p:txBody>
      </p:sp>
    </p:spTree>
    <p:extLst>
      <p:ext uri="{BB962C8B-B14F-4D97-AF65-F5344CB8AC3E}">
        <p14:creationId xmlns:p14="http://schemas.microsoft.com/office/powerpoint/2010/main" val="20445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475"/>
            <a:ext cx="6823881" cy="4362937"/>
          </a:xfrm>
          <a:prstGeom prst="rect">
            <a:avLst/>
          </a:prstGeom>
        </p:spPr>
        <p:txBody>
          <a:bodyPr wrap="square" lIns="77925" tIns="38963" rIns="77925" bIns="38963">
            <a:spAutoFit/>
          </a:bodyPr>
          <a:lstStyle/>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どんな</a:t>
            </a: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がどこ</a:t>
            </a:r>
            <a:r>
              <a:rPr lang="en-US" altLang="ja-JP" sz="2400" dirty="0">
                <a:solidFill>
                  <a:schemeClr val="bg1">
                    <a:lumMod val="75000"/>
                  </a:schemeClr>
                </a:solidFill>
                <a:latin typeface="メイリオ" pitchFamily="50" charset="-128"/>
                <a:ea typeface="メイリオ" pitchFamily="50" charset="-128"/>
                <a:cs typeface="メイリオ" pitchFamily="50" charset="-128"/>
              </a:rPr>
              <a:t>(URL</a:t>
            </a:r>
            <a:r>
              <a:rPr lang="ja-JP" altLang="en-US" sz="2400" dirty="0">
                <a:solidFill>
                  <a:schemeClr val="bg1">
                    <a:lumMod val="75000"/>
                  </a:schemeClr>
                </a:solidFill>
                <a:latin typeface="メイリオ" pitchFamily="50" charset="-128"/>
                <a:ea typeface="メイリオ" pitchFamily="50" charset="-128"/>
                <a:cs typeface="メイリオ" pitchFamily="50" charset="-128"/>
              </a:rPr>
              <a:t>は？</a:t>
            </a:r>
            <a:r>
              <a:rPr lang="en-US" altLang="ja-JP" sz="2400" dirty="0">
                <a:solidFill>
                  <a:schemeClr val="bg1">
                    <a:lumMod val="75000"/>
                  </a:schemeClr>
                </a:solidFill>
                <a:latin typeface="メイリオ" pitchFamily="50" charset="-128"/>
                <a:ea typeface="メイリオ" pitchFamily="50" charset="-128"/>
                <a:cs typeface="メイリオ" pitchFamily="50" charset="-128"/>
              </a:rPr>
              <a:t>)</a:t>
            </a:r>
            <a:r>
              <a:rPr lang="ja-JP" altLang="en-US" sz="2400" dirty="0">
                <a:solidFill>
                  <a:schemeClr val="bg1">
                    <a:lumMod val="75000"/>
                  </a:schemeClr>
                </a:solidFill>
                <a:latin typeface="メイリオ" pitchFamily="50" charset="-128"/>
                <a:ea typeface="メイリオ" pitchFamily="50" charset="-128"/>
                <a:cs typeface="メイリオ" pitchFamily="50" charset="-128"/>
              </a:rPr>
              <a:t>にあるのか？</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欲しいデータは既に誰かが作成、</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公開しているのでは？</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endParaRPr lang="ja-JP" altLang="en-US" sz="2000"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複数の</a:t>
            </a:r>
            <a:r>
              <a:rPr lang="en-US" altLang="ja-JP" sz="2400" dirty="0">
                <a:latin typeface="メイリオ" pitchFamily="50" charset="-128"/>
                <a:ea typeface="メイリオ" pitchFamily="50" charset="-128"/>
                <a:cs typeface="メイリオ" pitchFamily="50" charset="-128"/>
              </a:rPr>
              <a:t>DB</a:t>
            </a:r>
            <a:r>
              <a:rPr lang="ja-JP" altLang="en-US" sz="2400" dirty="0">
                <a:latin typeface="メイリオ" pitchFamily="50" charset="-128"/>
                <a:ea typeface="メイリオ" pitchFamily="50" charset="-128"/>
                <a:cs typeface="メイリオ" pitchFamily="50" charset="-128"/>
              </a:rPr>
              <a:t>内を横断的に検索できないか？</a:t>
            </a:r>
            <a:endParaRPr lang="en-US" altLang="ja-JP" sz="2400" dirty="0">
              <a:latin typeface="メイリオ" pitchFamily="50" charset="-128"/>
              <a:ea typeface="メイリオ" pitchFamily="50" charset="-128"/>
              <a:cs typeface="メイリオ" pitchFamily="50" charset="-128"/>
            </a:endParaRPr>
          </a:p>
          <a:p>
            <a:pPr marL="633142" lvl="1">
              <a:lnSpc>
                <a:spcPct val="120000"/>
              </a:lnSpc>
              <a:defRPr/>
            </a:pPr>
            <a:r>
              <a:rPr lang="en-US" altLang="ja-JP" sz="2000" dirty="0">
                <a:latin typeface="メイリオ" pitchFamily="50" charset="-128"/>
                <a:ea typeface="メイリオ" pitchFamily="50" charset="-128"/>
                <a:cs typeface="メイリオ" pitchFamily="50" charset="-128"/>
              </a:rPr>
              <a:t>DB</a:t>
            </a:r>
            <a:r>
              <a:rPr lang="ja-JP" altLang="en-US" sz="2000" dirty="0">
                <a:latin typeface="メイリオ" pitchFamily="50" charset="-128"/>
                <a:ea typeface="メイリオ" pitchFamily="50" charset="-128"/>
                <a:cs typeface="メイリオ" pitchFamily="50" charset="-128"/>
              </a:rPr>
              <a:t>ごとに訪れて検索するのは手間</a:t>
            </a:r>
          </a:p>
          <a:p>
            <a:pPr marL="633142" lvl="1">
              <a:lnSpc>
                <a:spcPct val="120000"/>
              </a:lnSpc>
              <a:defRPr/>
            </a:pPr>
            <a:r>
              <a:rPr lang="ja-JP" altLang="en-US" sz="2000" dirty="0">
                <a:latin typeface="メイリオ" pitchFamily="50" charset="-128"/>
                <a:ea typeface="メイリオ" pitchFamily="50" charset="-128"/>
                <a:cs typeface="メイリオ" pitchFamily="50" charset="-128"/>
              </a:rPr>
              <a:t>文献や特許など異なる</a:t>
            </a:r>
            <a:r>
              <a:rPr lang="en-US" altLang="ja-JP" sz="2000" dirty="0">
                <a:latin typeface="メイリオ" pitchFamily="50" charset="-128"/>
                <a:ea typeface="メイリオ" pitchFamily="50" charset="-128"/>
                <a:cs typeface="メイリオ" pitchFamily="50" charset="-128"/>
              </a:rPr>
              <a:t>DB</a:t>
            </a:r>
            <a:r>
              <a:rPr lang="ja-JP" altLang="en-US" sz="2000" dirty="0">
                <a:latin typeface="メイリオ" pitchFamily="50" charset="-128"/>
                <a:ea typeface="メイリオ" pitchFamily="50" charset="-128"/>
                <a:cs typeface="メイリオ" pitchFamily="50" charset="-128"/>
              </a:rPr>
              <a:t>を一括検索できれば</a:t>
            </a:r>
            <a:endParaRPr lang="en-US" altLang="ja-JP" sz="2000" dirty="0">
              <a:latin typeface="メイリオ" pitchFamily="50" charset="-128"/>
              <a:ea typeface="メイリオ" pitchFamily="50" charset="-128"/>
              <a:cs typeface="メイリオ" pitchFamily="50" charset="-128"/>
            </a:endParaRPr>
          </a:p>
          <a:p>
            <a:pPr marL="633142" lvl="1">
              <a:lnSpc>
                <a:spcPct val="120000"/>
              </a:lnSpc>
              <a:defRPr/>
            </a:pPr>
            <a:endParaRPr lang="en-US" altLang="ja-JP"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データセットを取得できないか？</a:t>
            </a:r>
          </a:p>
          <a:p>
            <a:pPr marL="633142" lvl="1">
              <a:lnSpc>
                <a:spcPct val="120000"/>
              </a:lnSpc>
              <a:defRPr/>
            </a:pPr>
            <a:r>
              <a:rPr lang="ja-JP" altLang="en-US" sz="2000"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インタフェースに囚われずに⾃由に使いたい</a:t>
            </a:r>
            <a:endParaRPr lang="en-US" altLang="ja-JP" sz="2000"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手持ちのデータと組み合わせてみたい</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p:txBody>
      </p:sp>
      <p:sp>
        <p:nvSpPr>
          <p:cNvPr id="15362" name="Text Box 161"/>
          <p:cNvSpPr txBox="1">
            <a:spLocks noChangeArrowheads="1"/>
          </p:cNvSpPr>
          <p:nvPr/>
        </p:nvSpPr>
        <p:spPr bwMode="auto">
          <a:xfrm>
            <a:off x="1417004" y="104784"/>
            <a:ext cx="610139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itchFamily="50" charset="-128"/>
                <a:ea typeface="メイリオ" pitchFamily="50" charset="-128"/>
                <a:cs typeface="メイリオ" pitchFamily="50" charset="-128"/>
              </a:rPr>
              <a:t>生命科学分野の</a:t>
            </a:r>
            <a:r>
              <a:rPr lang="en-US" altLang="ja-JP" sz="2800" dirty="0">
                <a:latin typeface="メイリオ" pitchFamily="50" charset="-128"/>
                <a:ea typeface="メイリオ" pitchFamily="50" charset="-128"/>
                <a:cs typeface="メイリオ" pitchFamily="50" charset="-128"/>
              </a:rPr>
              <a:t>DB</a:t>
            </a:r>
            <a:r>
              <a:rPr lang="ja-JP" altLang="en-US" sz="2800" dirty="0">
                <a:latin typeface="メイリオ" pitchFamily="50" charset="-128"/>
                <a:ea typeface="メイリオ" pitchFamily="50" charset="-128"/>
                <a:cs typeface="メイリオ" pitchFamily="50" charset="-128"/>
              </a:rPr>
              <a:t>に対する要望</a:t>
            </a:r>
          </a:p>
        </p:txBody>
      </p:sp>
      <p:grpSp>
        <p:nvGrpSpPr>
          <p:cNvPr id="6" name="グループ化 5"/>
          <p:cNvGrpSpPr/>
          <p:nvPr/>
        </p:nvGrpSpPr>
        <p:grpSpPr>
          <a:xfrm>
            <a:off x="5987866" y="1520668"/>
            <a:ext cx="3032395" cy="1447800"/>
            <a:chOff x="5987866" y="1253968"/>
            <a:chExt cx="3032395" cy="1447800"/>
          </a:xfrm>
        </p:grpSpPr>
        <p:pic>
          <p:nvPicPr>
            <p:cNvPr id="14352" name="図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25669" y="1949293"/>
              <a:ext cx="69459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6501803" y="1253968"/>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のカタログ</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sp>
          <p:nvSpPr>
            <p:cNvPr id="4" name="右矢印 3"/>
            <p:cNvSpPr/>
            <p:nvPr/>
          </p:nvSpPr>
          <p:spPr>
            <a:xfrm>
              <a:off x="5987866" y="143906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5987865" y="3330420"/>
            <a:ext cx="3166284" cy="1106398"/>
            <a:chOff x="5987865" y="3063720"/>
            <a:chExt cx="3166284" cy="1106398"/>
          </a:xfrm>
        </p:grpSpPr>
        <p:sp>
          <p:nvSpPr>
            <p:cNvPr id="21" name="角丸四角形 20"/>
            <p:cNvSpPr/>
            <p:nvPr/>
          </p:nvSpPr>
          <p:spPr>
            <a:xfrm>
              <a:off x="6514992" y="3063720"/>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の一括検索</a:t>
              </a:r>
              <a:endParaRPr lang="en-US" altLang="ja-JP" sz="2400" dirty="0">
                <a:solidFill>
                  <a:schemeClr val="tx1"/>
                </a:solidFill>
                <a:latin typeface="メイリオ" pitchFamily="50" charset="-128"/>
                <a:ea typeface="メイリオ" pitchFamily="50" charset="-128"/>
                <a:cs typeface="メイリオ" pitchFamily="50" charset="-128"/>
              </a:endParaRPr>
            </a:p>
          </p:txBody>
        </p:sp>
        <p:pic>
          <p:nvPicPr>
            <p:cNvPr id="14351" name="Picture 14" descr="C:\Documents and Settings\admin\My Documents\アーカイブ\ポスター\素材\Actions-page-zoom-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0492" y="3579567"/>
              <a:ext cx="543657"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p:cNvSpPr/>
            <p:nvPr/>
          </p:nvSpPr>
          <p:spPr>
            <a:xfrm>
              <a:off x="5987865" y="324078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5987864" y="4756219"/>
            <a:ext cx="3166285" cy="1581094"/>
            <a:chOff x="5987864" y="4489519"/>
            <a:chExt cx="3166285" cy="1581094"/>
          </a:xfrm>
        </p:grpSpPr>
        <p:sp>
          <p:nvSpPr>
            <p:cNvPr id="26" name="角丸四角形 25"/>
            <p:cNvSpPr/>
            <p:nvPr/>
          </p:nvSpPr>
          <p:spPr>
            <a:xfrm>
              <a:off x="6490369" y="4489519"/>
              <a:ext cx="2475034" cy="1071563"/>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r>
                <a:rPr lang="ja-JP" altLang="en-US" sz="2400" dirty="0">
                  <a:solidFill>
                    <a:schemeClr val="bg1">
                      <a:lumMod val="75000"/>
                    </a:schemeClr>
                  </a:solidFill>
                  <a:latin typeface="メイリオ" pitchFamily="50" charset="-128"/>
                  <a:ea typeface="メイリオ" pitchFamily="50" charset="-128"/>
                  <a:cs typeface="メイリオ" pitchFamily="50" charset="-128"/>
                </a:rPr>
                <a:t>データの一括</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algn="ctr"/>
              <a:r>
                <a:rPr lang="ja-JP" altLang="en-US" sz="2400" dirty="0">
                  <a:solidFill>
                    <a:schemeClr val="bg1">
                      <a:lumMod val="75000"/>
                    </a:schemeClr>
                  </a:solidFill>
                  <a:latin typeface="メイリオ" pitchFamily="50" charset="-128"/>
                  <a:ea typeface="メイリオ" pitchFamily="50" charset="-128"/>
                  <a:cs typeface="メイリオ" pitchFamily="50" charset="-128"/>
                </a:rPr>
                <a:t>ダウンロード</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grpSp>
          <p:nvGrpSpPr>
            <p:cNvPr id="14350" name="グループ化 60"/>
            <p:cNvGrpSpPr>
              <a:grpSpLocks/>
            </p:cNvGrpSpPr>
            <p:nvPr/>
          </p:nvGrpSpPr>
          <p:grpSpPr bwMode="auto">
            <a:xfrm>
              <a:off x="8433180" y="5313374"/>
              <a:ext cx="720969" cy="757239"/>
              <a:chOff x="5130800" y="8859838"/>
              <a:chExt cx="1333500" cy="1295400"/>
            </a:xfrm>
          </p:grpSpPr>
          <p:pic>
            <p:nvPicPr>
              <p:cNvPr id="15376" name="Picture 13" descr="C:\Documents and Settings\admin\My Documents\アーカイブ\ポスター\素材\Places-server-database-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30800" y="88598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7" descr="C:\Documents and Settings\admin\My Documents\アーカイブ\ポスター\素材\Actions-arrow-down-icon7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78500" y="946943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右矢印 17"/>
            <p:cNvSpPr/>
            <p:nvPr/>
          </p:nvSpPr>
          <p:spPr>
            <a:xfrm>
              <a:off x="5987864" y="4854704"/>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 name="グループ化 4"/>
          <p:cNvGrpSpPr/>
          <p:nvPr/>
        </p:nvGrpSpPr>
        <p:grpSpPr>
          <a:xfrm>
            <a:off x="6490370" y="743372"/>
            <a:ext cx="2498192" cy="645416"/>
            <a:chOff x="6490370" y="476672"/>
            <a:chExt cx="2498192" cy="645416"/>
          </a:xfrm>
        </p:grpSpPr>
        <p:sp>
          <p:nvSpPr>
            <p:cNvPr id="7" name="右中かっこ 6"/>
            <p:cNvSpPr/>
            <p:nvPr/>
          </p:nvSpPr>
          <p:spPr>
            <a:xfrm rot="16200000">
              <a:off x="7562044" y="-304429"/>
              <a:ext cx="354843" cy="24981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6732240" y="476672"/>
              <a:ext cx="19944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NBDC</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のサービス</a:t>
              </a:r>
            </a:p>
          </p:txBody>
        </p:sp>
      </p:grpSp>
      <p:sp>
        <p:nvSpPr>
          <p:cNvPr id="23" name="フローチャート : 準備 19"/>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34</a:t>
            </a:fld>
            <a:endParaRPr lang="en-US" altLang="ja-JP"/>
          </a:p>
        </p:txBody>
      </p:sp>
    </p:spTree>
    <p:extLst>
      <p:ext uri="{BB962C8B-B14F-4D97-AF65-F5344CB8AC3E}">
        <p14:creationId xmlns:p14="http://schemas.microsoft.com/office/powerpoint/2010/main" val="4031504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98" name="Text Box 161"/>
          <p:cNvSpPr txBox="1">
            <a:spLocks noChangeArrowheads="1"/>
          </p:cNvSpPr>
          <p:nvPr/>
        </p:nvSpPr>
        <p:spPr bwMode="auto">
          <a:xfrm>
            <a:off x="1436916" y="68264"/>
            <a:ext cx="7286171"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生命科学データベース横断検索の特徴</a:t>
            </a:r>
          </a:p>
        </p:txBody>
      </p:sp>
      <p:sp>
        <p:nvSpPr>
          <p:cNvPr id="29702" name="Text Box 161"/>
          <p:cNvSpPr txBox="1">
            <a:spLocks noChangeArrowheads="1"/>
          </p:cNvSpPr>
          <p:nvPr/>
        </p:nvSpPr>
        <p:spPr bwMode="auto">
          <a:xfrm>
            <a:off x="0" y="1449222"/>
            <a:ext cx="9144000" cy="488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1085850" indent="-34290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lvl="1">
              <a:lnSpc>
                <a:spcPct val="12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生命科学分野のコンテンツを対象にした検索システム</a:t>
            </a:r>
          </a:p>
          <a:p>
            <a:pPr lvl="2">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分子</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の中を文献や特許情報とあわせて一括検索できる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検索対象</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652</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検索キーワードの日英相互翻訳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日英の辞書（京都大学　ライフサイエンス辞書）を搭載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検索結果の絞込み機能</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2">
              <a:lnSpc>
                <a:spcPct val="120000"/>
              </a:lnSpc>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のカテゴリ、遺伝子名称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類似キーワードの表示</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a:buChar char="•"/>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20000"/>
              </a:lnSpc>
              <a:buFont typeface="Arial"/>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外部リンク</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角丸四角形 6"/>
          <p:cNvSpPr/>
          <p:nvPr/>
        </p:nvSpPr>
        <p:spPr>
          <a:xfrm>
            <a:off x="6514991" y="661095"/>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tx1"/>
                </a:solidFill>
                <a:latin typeface="メイリオ" pitchFamily="50" charset="-128"/>
                <a:ea typeface="メイリオ" pitchFamily="50" charset="-128"/>
                <a:cs typeface="メイリオ" pitchFamily="50" charset="-128"/>
              </a:rPr>
              <a:t>DB</a:t>
            </a:r>
            <a:r>
              <a:rPr lang="ja-JP" altLang="en-US" sz="2400" dirty="0">
                <a:solidFill>
                  <a:schemeClr val="tx1"/>
                </a:solidFill>
                <a:latin typeface="メイリオ" pitchFamily="50" charset="-128"/>
                <a:ea typeface="メイリオ" pitchFamily="50" charset="-128"/>
                <a:cs typeface="メイリオ" pitchFamily="50" charset="-128"/>
              </a:rPr>
              <a:t>の一括検索</a:t>
            </a:r>
            <a:endParaRPr lang="en-US" altLang="ja-JP" sz="2400" dirty="0">
              <a:solidFill>
                <a:schemeClr val="tx1"/>
              </a:solidFill>
              <a:latin typeface="メイリオ" pitchFamily="50" charset="-128"/>
              <a:ea typeface="メイリオ" pitchFamily="50" charset="-128"/>
              <a:cs typeface="メイリオ"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35</a:t>
            </a:fld>
            <a:endParaRPr lang="en-US" altLang="ja-JP"/>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61"/>
          <p:cNvSpPr txBox="1">
            <a:spLocks noChangeArrowheads="1"/>
          </p:cNvSpPr>
          <p:nvPr/>
        </p:nvSpPr>
        <p:spPr bwMode="auto">
          <a:xfrm>
            <a:off x="1462352" y="44062"/>
            <a:ext cx="7696161"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と生命科学データベース横断検索</a:t>
            </a:r>
          </a:p>
        </p:txBody>
      </p:sp>
      <p:sp>
        <p:nvSpPr>
          <p:cNvPr id="28682" name="Text Box 161"/>
          <p:cNvSpPr txBox="1">
            <a:spLocks noChangeArrowheads="1"/>
          </p:cNvSpPr>
          <p:nvPr/>
        </p:nvSpPr>
        <p:spPr bwMode="auto">
          <a:xfrm>
            <a:off x="4607334" y="5756628"/>
            <a:ext cx="3600400" cy="817351"/>
          </a:xfrm>
          <a:prstGeom prst="rect">
            <a:avLst/>
          </a:prstGeom>
          <a:solidFill>
            <a:schemeClr val="bg1">
              <a:lumMod val="95000"/>
            </a:schemeClr>
          </a:solidFill>
          <a:ln>
            <a:noFill/>
          </a:ln>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33339B"/>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33339B"/>
                </a:solidFill>
                <a:latin typeface="メイリオ" panose="020B0604030504040204" pitchFamily="50" charset="-128"/>
                <a:ea typeface="メイリオ" panose="020B0604030504040204" pitchFamily="50" charset="-128"/>
                <a:cs typeface="メイリオ" panose="020B0604030504040204" pitchFamily="50" charset="-128"/>
              </a:rPr>
              <a:t>意図したものと異なる</a:t>
            </a:r>
          </a:p>
          <a:p>
            <a:r>
              <a:rPr lang="en-US" altLang="ja-JP" dirty="0">
                <a:solidFill>
                  <a:srgbClr val="33339B"/>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33339B"/>
                </a:solidFill>
                <a:latin typeface="メイリオ" panose="020B0604030504040204" pitchFamily="50" charset="-128"/>
                <a:ea typeface="メイリオ" panose="020B0604030504040204" pitchFamily="50" charset="-128"/>
                <a:cs typeface="メイリオ" panose="020B0604030504040204" pitchFamily="50" charset="-128"/>
              </a:rPr>
              <a:t>実は網羅的でもない</a:t>
            </a:r>
            <a:endParaRPr lang="en-US" altLang="ja-JP"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79512" y="875355"/>
            <a:ext cx="3672408" cy="5862838"/>
            <a:chOff x="179512" y="875355"/>
            <a:chExt cx="3672408" cy="5862838"/>
          </a:xfrm>
        </p:grpSpPr>
        <p:sp>
          <p:nvSpPr>
            <p:cNvPr id="5" name="角丸四角形 4"/>
            <p:cNvSpPr/>
            <p:nvPr/>
          </p:nvSpPr>
          <p:spPr>
            <a:xfrm>
              <a:off x="179512" y="875355"/>
              <a:ext cx="3672408" cy="5289949"/>
            </a:xfrm>
            <a:prstGeom prst="roundRect">
              <a:avLst>
                <a:gd name="adj" fmla="val 9122"/>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680" name="図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152341" y="2173385"/>
              <a:ext cx="112541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161"/>
            <p:cNvSpPr txBox="1">
              <a:spLocks noChangeArrowheads="1"/>
            </p:cNvSpPr>
            <p:nvPr/>
          </p:nvSpPr>
          <p:spPr bwMode="auto">
            <a:xfrm>
              <a:off x="328608" y="1019371"/>
              <a:ext cx="3379296" cy="18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914400" indent="-45720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で「マウス」と検索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欲しいのは</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anose="020B0604020202020204" pitchFamily="34" charset="0"/>
                <a:buChar char="•"/>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anose="020B0604020202020204" pitchFamily="34" charset="0"/>
                <a:buChar char="•"/>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出てくるのは</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4" name="Picture 6" descr="マウス (C57BL/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57824" y="1190700"/>
              <a:ext cx="1505744" cy="150574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042" y="3392585"/>
              <a:ext cx="3172903" cy="25443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正方形/長方形 1"/>
            <p:cNvSpPr/>
            <p:nvPr/>
          </p:nvSpPr>
          <p:spPr>
            <a:xfrm>
              <a:off x="581844" y="6161112"/>
              <a:ext cx="3104866" cy="577081"/>
            </a:xfrm>
            <a:prstGeom prst="rect">
              <a:avLst/>
            </a:prstGeom>
          </p:spPr>
          <p:txBody>
            <a:bodyPr wrap="square">
              <a:spAutoFit/>
            </a:bodyPr>
            <a:lstStyle/>
            <a:p>
              <a:r>
                <a:rPr lang="ja-JP" altLang="en-US" sz="1050" dirty="0">
                  <a:latin typeface="メイリオ" panose="020B0604030504040204" pitchFamily="50" charset="-128"/>
                  <a:ea typeface="メイリオ" panose="020B0604030504040204" pitchFamily="50" charset="-128"/>
                </a:rPr>
                <a:t>ネズミの画像のライセンス</a:t>
              </a:r>
              <a:endParaRPr lang="en-US" altLang="ja-JP" sz="1050" dirty="0">
                <a:latin typeface="メイリオ" panose="020B0604030504040204" pitchFamily="50" charset="-128"/>
                <a:ea typeface="メイリオ" panose="020B0604030504040204" pitchFamily="50" charset="-128"/>
              </a:endParaRPr>
            </a:p>
            <a:p>
              <a:r>
                <a:rPr lang="en-US" altLang="ja-JP" sz="1050" dirty="0">
                  <a:latin typeface="メイリオ" panose="020B0604030504040204" pitchFamily="50" charset="-128"/>
                  <a:ea typeface="メイリオ" panose="020B0604030504040204" pitchFamily="50" charset="-128"/>
                </a:rPr>
                <a:t>Togo picture gallery by DBCLS is Licensed under </a:t>
              </a:r>
              <a:r>
                <a:rPr lang="en-US" altLang="ja-JP" sz="1050" dirty="0">
                  <a:latin typeface="メイリオ" panose="020B0604030504040204" pitchFamily="50" charset="-128"/>
                  <a:ea typeface="メイリオ" panose="020B0604030504040204" pitchFamily="50" charset="-128"/>
                  <a:hlinkClick r:id="rId6"/>
                </a:rPr>
                <a:t>a Creative Commons </a:t>
              </a:r>
              <a:r>
                <a:rPr lang="ja-JP" altLang="en-US" sz="1050" dirty="0">
                  <a:latin typeface="メイリオ" panose="020B0604030504040204" pitchFamily="50" charset="-128"/>
                  <a:ea typeface="メイリオ" panose="020B0604030504040204" pitchFamily="50" charset="-128"/>
                  <a:hlinkClick r:id="rId6"/>
                </a:rPr>
                <a:t>表示 </a:t>
              </a:r>
              <a:r>
                <a:rPr lang="en-US" altLang="ja-JP" sz="1050" dirty="0">
                  <a:latin typeface="メイリオ" panose="020B0604030504040204" pitchFamily="50" charset="-128"/>
                  <a:ea typeface="メイリオ" panose="020B0604030504040204" pitchFamily="50" charset="-128"/>
                  <a:hlinkClick r:id="rId6"/>
                </a:rPr>
                <a:t>2.1 </a:t>
              </a:r>
              <a:r>
                <a:rPr lang="ja-JP" altLang="en-US" sz="1050" dirty="0">
                  <a:latin typeface="メイリオ" panose="020B0604030504040204" pitchFamily="50" charset="-128"/>
                  <a:ea typeface="メイリオ" panose="020B0604030504040204" pitchFamily="50" charset="-128"/>
                  <a:hlinkClick r:id="rId6"/>
                </a:rPr>
                <a:t>日本</a:t>
              </a:r>
              <a:r>
                <a:rPr lang="en-US" altLang="ja-JP" sz="1050" dirty="0">
                  <a:latin typeface="メイリオ" panose="020B0604030504040204" pitchFamily="50" charset="-128"/>
                  <a:ea typeface="メイリオ" panose="020B0604030504040204" pitchFamily="50" charset="-128"/>
                </a:rPr>
                <a:t> (c)</a:t>
              </a:r>
              <a:endParaRPr lang="ja-JP" altLang="en-US" sz="1050" dirty="0">
                <a:latin typeface="メイリオ" panose="020B0604030504040204" pitchFamily="50" charset="-128"/>
                <a:ea typeface="メイリオ" panose="020B0604030504040204" pitchFamily="50" charset="-128"/>
              </a:endParaRPr>
            </a:p>
          </p:txBody>
        </p:sp>
      </p:grpSp>
      <p:grpSp>
        <p:nvGrpSpPr>
          <p:cNvPr id="10" name="グループ化 9"/>
          <p:cNvGrpSpPr/>
          <p:nvPr/>
        </p:nvGrpSpPr>
        <p:grpSpPr>
          <a:xfrm>
            <a:off x="4064713" y="836711"/>
            <a:ext cx="4963652" cy="4824537"/>
            <a:chOff x="4064713" y="836711"/>
            <a:chExt cx="4963652" cy="4824537"/>
          </a:xfrm>
        </p:grpSpPr>
        <p:grpSp>
          <p:nvGrpSpPr>
            <p:cNvPr id="9" name="グループ化 8"/>
            <p:cNvGrpSpPr/>
            <p:nvPr/>
          </p:nvGrpSpPr>
          <p:grpSpPr>
            <a:xfrm>
              <a:off x="4064713" y="2685114"/>
              <a:ext cx="4963652" cy="2976134"/>
              <a:chOff x="4064713" y="2685114"/>
              <a:chExt cx="4963652" cy="2976134"/>
            </a:xfrm>
          </p:grpSpPr>
          <p:pic>
            <p:nvPicPr>
              <p:cNvPr id="3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67944" y="2879549"/>
                <a:ext cx="2812866" cy="278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角丸四角形吹き出し 30"/>
              <p:cNvSpPr/>
              <p:nvPr/>
            </p:nvSpPr>
            <p:spPr>
              <a:xfrm>
                <a:off x="6803456" y="2976416"/>
                <a:ext cx="1953325" cy="560949"/>
              </a:xfrm>
              <a:prstGeom prst="wedgeRoundRectCallout">
                <a:avLst>
                  <a:gd name="adj1" fmla="val -69665"/>
                  <a:gd name="adj2" fmla="val 216753"/>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n-ea"/>
                  </a:rPr>
                  <a:t>公開</a:t>
                </a:r>
                <a:r>
                  <a:rPr lang="en-US" altLang="ja-JP" b="1" dirty="0">
                    <a:solidFill>
                      <a:schemeClr val="tx1"/>
                    </a:solidFill>
                    <a:latin typeface="+mn-ea"/>
                  </a:rPr>
                  <a:t>Web</a:t>
                </a:r>
                <a:r>
                  <a:rPr lang="ja-JP" altLang="en-US" b="1" dirty="0">
                    <a:solidFill>
                      <a:schemeClr val="tx1"/>
                    </a:solidFill>
                    <a:latin typeface="+mn-ea"/>
                  </a:rPr>
                  <a:t>の</a:t>
                </a:r>
                <a:r>
                  <a:rPr lang="en-US" altLang="ja-JP" b="1" dirty="0">
                    <a:solidFill>
                      <a:schemeClr val="tx1"/>
                    </a:solidFill>
                    <a:latin typeface="メイリオ" panose="020B0604030504040204" pitchFamily="50" charset="-128"/>
                    <a:ea typeface="メイリオ" panose="020B0604030504040204" pitchFamily="50" charset="-128"/>
                  </a:rPr>
                  <a:t>53.2</a:t>
                </a:r>
                <a:r>
                  <a:rPr lang="ja-JP" altLang="en-US" b="1" dirty="0">
                    <a:solidFill>
                      <a:schemeClr val="tx1"/>
                    </a:solidFill>
                    <a:latin typeface="+mn-ea"/>
                  </a:rPr>
                  <a:t>％程度</a:t>
                </a:r>
                <a:endParaRPr kumimoji="1" lang="en-US" altLang="ja-JP" b="1" dirty="0">
                  <a:solidFill>
                    <a:schemeClr val="tx1"/>
                  </a:solidFill>
                  <a:latin typeface="+mn-ea"/>
                </a:endParaRPr>
              </a:p>
            </p:txBody>
          </p:sp>
          <p:sp>
            <p:nvSpPr>
              <p:cNvPr id="29" name="テキスト ボックス 28"/>
              <p:cNvSpPr txBox="1"/>
              <p:nvPr/>
            </p:nvSpPr>
            <p:spPr>
              <a:xfrm>
                <a:off x="6531874" y="4846385"/>
                <a:ext cx="2496491" cy="707886"/>
              </a:xfrm>
              <a:prstGeom prst="rect">
                <a:avLst/>
              </a:prstGeom>
              <a:noFill/>
            </p:spPr>
            <p:txBody>
              <a:bodyPr wrap="square" rtlCol="0">
                <a:spAutoFit/>
              </a:bodyPr>
              <a:lstStyle/>
              <a:p>
                <a:endParaRPr kumimoji="1" lang="en-US" altLang="ja-JP" sz="800" dirty="0"/>
              </a:p>
              <a:p>
                <a:r>
                  <a:rPr lang="ja-JP" altLang="en-US" sz="800" dirty="0"/>
                  <a:t>安形輝</a:t>
                </a:r>
                <a:r>
                  <a:rPr lang="en-US" altLang="ja-JP" sz="800" dirty="0"/>
                  <a:t>,</a:t>
                </a:r>
                <a:r>
                  <a:rPr lang="ja-JP" altLang="en-US" sz="800" dirty="0"/>
                  <a:t>宮田洋輔</a:t>
                </a:r>
                <a:r>
                  <a:rPr lang="en-US" altLang="ja-JP" sz="800" dirty="0"/>
                  <a:t>,</a:t>
                </a:r>
                <a:r>
                  <a:rPr lang="ja-JP" altLang="en-US" sz="800" dirty="0"/>
                  <a:t>池内淳</a:t>
                </a:r>
                <a:r>
                  <a:rPr lang="en-US" altLang="ja-JP" sz="800" dirty="0"/>
                  <a:t>,</a:t>
                </a:r>
                <a:r>
                  <a:rPr lang="ja-JP" altLang="en-US" sz="800" dirty="0"/>
                  <a:t>上田修一</a:t>
                </a:r>
              </a:p>
              <a:p>
                <a:r>
                  <a:rPr lang="ja-JP" altLang="en-US" sz="800" dirty="0"/>
                  <a:t>学術情報流通における深層ウェブの実態 </a:t>
                </a:r>
                <a:endParaRPr lang="en-US" altLang="ja-JP" sz="800" dirty="0"/>
              </a:p>
              <a:p>
                <a:r>
                  <a:rPr lang="ja-JP" altLang="en-US" sz="800" dirty="0"/>
                  <a:t>－ 機関リポジトリに収録された文献を用いた調査 － </a:t>
                </a:r>
              </a:p>
              <a:p>
                <a:r>
                  <a:rPr lang="ja-JP" altLang="en-US" sz="800" dirty="0"/>
                  <a:t>情報学会研究大会発表論文集 巻：</a:t>
                </a:r>
                <a:r>
                  <a:rPr lang="en-US" altLang="ja-JP" sz="800" dirty="0"/>
                  <a:t>2009 </a:t>
                </a:r>
                <a:r>
                  <a:rPr lang="ja-JP" altLang="en-US" sz="800" dirty="0"/>
                  <a:t>ページ：</a:t>
                </a:r>
                <a:r>
                  <a:rPr lang="en-US" altLang="ja-JP" sz="800" dirty="0"/>
                  <a:t>37-40</a:t>
                </a:r>
              </a:p>
            </p:txBody>
          </p:sp>
          <p:sp>
            <p:nvSpPr>
              <p:cNvPr id="22" name="角丸四角形 21"/>
              <p:cNvSpPr/>
              <p:nvPr/>
            </p:nvSpPr>
            <p:spPr>
              <a:xfrm>
                <a:off x="4064713" y="2685114"/>
                <a:ext cx="4963652" cy="2976134"/>
              </a:xfrm>
              <a:prstGeom prst="roundRect">
                <a:avLst>
                  <a:gd name="adj" fmla="val 6019"/>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p:cNvGrpSpPr/>
            <p:nvPr/>
          </p:nvGrpSpPr>
          <p:grpSpPr>
            <a:xfrm>
              <a:off x="4067944" y="836711"/>
              <a:ext cx="4680520" cy="1677073"/>
              <a:chOff x="4067944" y="836711"/>
              <a:chExt cx="4680520" cy="1677073"/>
            </a:xfrm>
          </p:grpSpPr>
          <p:cxnSp>
            <p:nvCxnSpPr>
              <p:cNvPr id="7" name="直線コネクタ 6"/>
              <p:cNvCxnSpPr/>
              <p:nvPr/>
            </p:nvCxnSpPr>
            <p:spPr>
              <a:xfrm flipV="1">
                <a:off x="4138612" y="1529841"/>
                <a:ext cx="4537844" cy="1501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9" name="フローチャート : 磁気ディスク 18"/>
              <p:cNvSpPr/>
              <p:nvPr/>
            </p:nvSpPr>
            <p:spPr>
              <a:xfrm>
                <a:off x="5506764" y="2132856"/>
                <a:ext cx="1440160" cy="216024"/>
              </a:xfrm>
              <a:prstGeom prst="flowChartMagneticDisk">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 磁気ディスク 17"/>
              <p:cNvSpPr/>
              <p:nvPr/>
            </p:nvSpPr>
            <p:spPr>
              <a:xfrm>
                <a:off x="5506764" y="1931851"/>
                <a:ext cx="1440160" cy="216024"/>
              </a:xfrm>
              <a:prstGeom prst="flowChartMagneticDisk">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 磁気ディスク 16"/>
              <p:cNvSpPr/>
              <p:nvPr/>
            </p:nvSpPr>
            <p:spPr>
              <a:xfrm>
                <a:off x="5506764" y="1730846"/>
                <a:ext cx="1440160" cy="216024"/>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 磁気ディスク 15"/>
              <p:cNvSpPr/>
              <p:nvPr/>
            </p:nvSpPr>
            <p:spPr>
              <a:xfrm>
                <a:off x="5506764" y="1529841"/>
                <a:ext cx="1440160" cy="216024"/>
              </a:xfrm>
              <a:prstGeom prst="flowChartMagneticDisk">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ローチャート : 磁気ディスク 2"/>
              <p:cNvSpPr/>
              <p:nvPr/>
            </p:nvSpPr>
            <p:spPr>
              <a:xfrm>
                <a:off x="5506764" y="1328836"/>
                <a:ext cx="1440160" cy="216024"/>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4138612" y="1214433"/>
                <a:ext cx="4609852" cy="369332"/>
              </a:xfrm>
              <a:prstGeom prst="rect">
                <a:avLst/>
              </a:prstGeom>
            </p:spPr>
            <p:txBody>
              <a:bodyPr wrap="none">
                <a:spAutoFit/>
              </a:bodyPr>
              <a:lstStyle/>
              <a:p>
                <a:r>
                  <a:rPr lang="ja-JP" altLang="en-US" dirty="0"/>
                  <a:t>表層ウェブ　　　　　　　　　　　　</a:t>
                </a:r>
                <a:r>
                  <a:rPr lang="en-US" altLang="ja-JP" dirty="0"/>
                  <a:t>Google, Yahoo…</a:t>
                </a:r>
                <a:endParaRPr lang="ja-JP" altLang="en-US" dirty="0"/>
              </a:p>
            </p:txBody>
          </p:sp>
          <p:sp>
            <p:nvSpPr>
              <p:cNvPr id="24" name="正方形/長方形 23"/>
              <p:cNvSpPr/>
              <p:nvPr/>
            </p:nvSpPr>
            <p:spPr>
              <a:xfrm>
                <a:off x="4138612" y="1782803"/>
                <a:ext cx="4378122" cy="369332"/>
              </a:xfrm>
              <a:prstGeom prst="rect">
                <a:avLst/>
              </a:prstGeom>
            </p:spPr>
            <p:txBody>
              <a:bodyPr wrap="none">
                <a:spAutoFit/>
              </a:bodyPr>
              <a:lstStyle/>
              <a:p>
                <a:r>
                  <a:rPr lang="ja-JP" altLang="en-US" dirty="0"/>
                  <a:t>深層ウェブ　　　　　　　　　　　　検索できない</a:t>
                </a:r>
              </a:p>
            </p:txBody>
          </p:sp>
          <p:sp>
            <p:nvSpPr>
              <p:cNvPr id="32" name="正方形/長方形 31"/>
              <p:cNvSpPr/>
              <p:nvPr/>
            </p:nvSpPr>
            <p:spPr>
              <a:xfrm>
                <a:off x="5926120" y="880149"/>
                <a:ext cx="601447" cy="523220"/>
              </a:xfrm>
              <a:prstGeom prst="rect">
                <a:avLst/>
              </a:prstGeom>
            </p:spPr>
            <p:txBody>
              <a:bodyPr wrap="none">
                <a:spAutoFit/>
              </a:bodyPr>
              <a:lstStyle/>
              <a:p>
                <a:r>
                  <a:rPr lang="en-US" altLang="ja-JP" sz="2800" dirty="0"/>
                  <a:t>DB</a:t>
                </a:r>
                <a:endParaRPr lang="ja-JP" altLang="en-US" sz="2800" dirty="0"/>
              </a:p>
            </p:txBody>
          </p:sp>
          <p:sp>
            <p:nvSpPr>
              <p:cNvPr id="23" name="角丸四角形 22"/>
              <p:cNvSpPr/>
              <p:nvPr/>
            </p:nvSpPr>
            <p:spPr>
              <a:xfrm>
                <a:off x="4067944" y="836711"/>
                <a:ext cx="4680520" cy="1677073"/>
              </a:xfrm>
              <a:prstGeom prst="roundRect">
                <a:avLst>
                  <a:gd name="adj" fmla="val 9122"/>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pPr>
              <a:defRPr/>
            </a:pPr>
            <a:fld id="{86EE3BCA-E093-6943-9DB2-5EBC387AED03}" type="slidenum">
              <a:rPr lang="en-US" altLang="ja-JP" smtClean="0"/>
              <a:pPr>
                <a:defRPr/>
              </a:pPr>
              <a:t>36</a:t>
            </a:fld>
            <a:endParaRPr lang="en-US" altLang="ja-JP"/>
          </a:p>
        </p:txBody>
      </p:sp>
    </p:spTree>
    <p:extLst>
      <p:ext uri="{BB962C8B-B14F-4D97-AF65-F5344CB8AC3E}">
        <p14:creationId xmlns:p14="http://schemas.microsoft.com/office/powerpoint/2010/main" val="3203106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61"/>
          <p:cNvSpPr txBox="1">
            <a:spLocks noChangeArrowheads="1"/>
          </p:cNvSpPr>
          <p:nvPr/>
        </p:nvSpPr>
        <p:spPr bwMode="auto">
          <a:xfrm>
            <a:off x="1423799" y="48895"/>
            <a:ext cx="7865344"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生命科学データベース横断検索の検索対象一例（概数）</a:t>
            </a:r>
          </a:p>
        </p:txBody>
      </p:sp>
      <p:graphicFrame>
        <p:nvGraphicFramePr>
          <p:cNvPr id="8" name="表 7"/>
          <p:cNvGraphicFramePr>
            <a:graphicFrameLocks noGrp="1"/>
          </p:cNvGraphicFramePr>
          <p:nvPr>
            <p:extLst/>
          </p:nvPr>
        </p:nvGraphicFramePr>
        <p:xfrm>
          <a:off x="148004" y="830073"/>
          <a:ext cx="8935199" cy="5273089"/>
        </p:xfrm>
        <a:graphic>
          <a:graphicData uri="http://schemas.openxmlformats.org/drawingml/2006/table">
            <a:tbl>
              <a:tblPr/>
              <a:tblGrid>
                <a:gridCol w="2773616">
                  <a:extLst>
                    <a:ext uri="{9D8B030D-6E8A-4147-A177-3AD203B41FA5}">
                      <a16:colId xmlns:a16="http://schemas.microsoft.com/office/drawing/2014/main" val="20000"/>
                    </a:ext>
                  </a:extLst>
                </a:gridCol>
                <a:gridCol w="544407">
                  <a:extLst>
                    <a:ext uri="{9D8B030D-6E8A-4147-A177-3AD203B41FA5}">
                      <a16:colId xmlns:a16="http://schemas.microsoft.com/office/drawing/2014/main" val="20001"/>
                    </a:ext>
                  </a:extLst>
                </a:gridCol>
                <a:gridCol w="5617176">
                  <a:extLst>
                    <a:ext uri="{9D8B030D-6E8A-4147-A177-3AD203B41FA5}">
                      <a16:colId xmlns:a16="http://schemas.microsoft.com/office/drawing/2014/main" val="20002"/>
                    </a:ext>
                  </a:extLst>
                </a:gridCol>
              </a:tblGrid>
              <a:tr h="507269">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カテゴリ</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p>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数</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主な</a:t>
                      </a: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endParaRPr kumimoji="1" lang="en-US" altLang="ja-JP"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757582">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文献</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42</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蛋白質核酸酵素（共立出版）（</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1985〜</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）、新着論文レビュー、文科省「ゲ</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ノム特定領域」報告書、各種実験</a:t>
                      </a:r>
                      <a:endPar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プロトコル集</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507269">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学会要旨</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4</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日本農芸化学会、日本生物物理学会、トーゴーの日シンポ</a:t>
                      </a:r>
                      <a:endParaRPr kumimoji="1" lang="en-US" altLang="zh-CN"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88900" marR="0" lvl="0" indent="0" algn="l"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要旨</a:t>
                      </a:r>
                      <a:r>
                        <a:rPr kumimoji="1" lang="ja-JP" alt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医学・薬学予稿集全文データベース</a:t>
                      </a:r>
                      <a:endParaRPr kumimoji="1" lang="en-US" altLang="zh-CN"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256956">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zh-TW"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特許関連文書</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12</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日本国特許公報（</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2004〜2015</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507269">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統合</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プロジェクト</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100</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生命科学</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アーカイブ、統合</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TV</a:t>
                      </a:r>
                      <a:endPar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256956">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用語解説</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15</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Gene </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Wiki</a:t>
                      </a:r>
                      <a:r>
                        <a:rPr kumimoji="1" 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Proteopedia</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Molecule of the Month</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507269">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ゲノム・遺伝子・</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RNA</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76</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EntrezGene</a:t>
                      </a:r>
                      <a:r>
                        <a:rPr kumimoji="1" 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RefSeq</a:t>
                      </a:r>
                      <a:r>
                        <a:rPr kumimoji="1" 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H-Invitational</a:t>
                      </a:r>
                      <a:r>
                        <a:rPr kumimoji="1" 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FANTOM</a:t>
                      </a:r>
                      <a:endPar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757582">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遺伝子発現・転写制御</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42</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CGED(</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がん組織発現）、</a:t>
                      </a: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DBTSS</a:t>
                      </a:r>
                      <a:r>
                        <a:rPr kumimoji="1" 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転写開始部位）、</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coxpressdb</a:t>
                      </a:r>
                      <a:r>
                        <a:rPr kumimoji="1" 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共発現）</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256956">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タンパク質</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59</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UniProt</a:t>
                      </a:r>
                      <a:r>
                        <a:rPr kumimoji="1" lang="ja-JP" alt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PIR</a:t>
                      </a:r>
                      <a:r>
                        <a:rPr kumimoji="1" lang="en-US"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0" i="0" u="none" strike="noStrike" cap="none" normalizeH="0" baseline="0" dirty="0" err="1">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PDBj</a:t>
                      </a:r>
                      <a:endPar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8"/>
                  </a:ext>
                </a:extLst>
              </a:tr>
              <a:tr h="757582">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パスウェイ・相互作用・生体反応</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14</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KEGG</a:t>
                      </a:r>
                      <a:r>
                        <a:rPr kumimoji="1" lang="ja-JP" altLang="en-US" sz="16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、ゲノムネットワークプロジェクト</a:t>
                      </a:r>
                    </a:p>
                  </a:txBody>
                  <a:tcPr marL="7091" marR="7091" marT="7684"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sp>
        <p:nvSpPr>
          <p:cNvPr id="5" name="フローチャート : 準備 4"/>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37</a:t>
            </a:fld>
            <a:endParaRPr lang="en-US" altLang="ja-JP"/>
          </a:p>
        </p:txBody>
      </p:sp>
    </p:spTree>
    <p:extLst>
      <p:ext uri="{BB962C8B-B14F-4D97-AF65-F5344CB8AC3E}">
        <p14:creationId xmlns:p14="http://schemas.microsoft.com/office/powerpoint/2010/main" val="3502109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461180" y="865861"/>
            <a:ext cx="6018039" cy="5773556"/>
          </a:xfrm>
          <a:prstGeom prst="rect">
            <a:avLst/>
          </a:prstGeom>
          <a:ln>
            <a:noFill/>
          </a:ln>
          <a:effectLst>
            <a:outerShdw blurRad="292100" dist="139700" dir="2700000" algn="tl" rotWithShape="0">
              <a:srgbClr val="333333">
                <a:alpha val="65000"/>
              </a:srgbClr>
            </a:outerShdw>
          </a:effectLst>
        </p:spPr>
      </p:pic>
      <p:sp>
        <p:nvSpPr>
          <p:cNvPr id="11" name="角丸四角形 10"/>
          <p:cNvSpPr/>
          <p:nvPr/>
        </p:nvSpPr>
        <p:spPr>
          <a:xfrm>
            <a:off x="4360985" y="466915"/>
            <a:ext cx="4709034" cy="588308"/>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https://biosciencedbc.jp/dbsearch/</a:t>
            </a:r>
          </a:p>
        </p:txBody>
      </p:sp>
      <p:sp>
        <p:nvSpPr>
          <p:cNvPr id="31747"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48" name="Text Box 161"/>
          <p:cNvSpPr txBox="1">
            <a:spLocks noChangeArrowheads="1"/>
          </p:cNvSpPr>
          <p:nvPr/>
        </p:nvSpPr>
        <p:spPr bwMode="auto">
          <a:xfrm>
            <a:off x="0" y="68264"/>
            <a:ext cx="9144000"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　入口</a:t>
            </a:r>
          </a:p>
        </p:txBody>
      </p:sp>
      <p:sp>
        <p:nvSpPr>
          <p:cNvPr id="12" name="角丸四角形 11"/>
          <p:cNvSpPr/>
          <p:nvPr/>
        </p:nvSpPr>
        <p:spPr>
          <a:xfrm>
            <a:off x="610464" y="2356022"/>
            <a:ext cx="1912373" cy="218893"/>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pPr>
              <a:defRPr/>
            </a:pPr>
            <a:fld id="{0BDA7920-C35F-EE44-8BCE-A530BD2D54A3}" type="slidenum">
              <a:rPr lang="en-US" altLang="ja-JP" smtClean="0">
                <a:latin typeface="メイリオ" panose="020B0604030504040204" pitchFamily="50" charset="-128"/>
                <a:ea typeface="メイリオ" panose="020B0604030504040204" pitchFamily="50" charset="-128"/>
                <a:cs typeface="メイリオ" panose="020B0604030504040204" pitchFamily="50" charset="-128"/>
              </a:rPr>
              <a:pPr>
                <a:defRPr/>
              </a:pPr>
              <a:t>38</a:t>
            </a:fld>
            <a:endParaRPr lang="en-US" altLang="ja-JP">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フローチャート : 準備 1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373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101601" y="1337158"/>
            <a:ext cx="8966200" cy="4430849"/>
          </a:xfrm>
          <a:prstGeom prst="rect">
            <a:avLst/>
          </a:prstGeom>
        </p:spPr>
      </p:pic>
      <p:sp>
        <p:nvSpPr>
          <p:cNvPr id="6" name="線吹き出し 1 (枠付き) 5"/>
          <p:cNvSpPr/>
          <p:nvPr/>
        </p:nvSpPr>
        <p:spPr>
          <a:xfrm>
            <a:off x="6063114" y="1749249"/>
            <a:ext cx="2520280" cy="415496"/>
          </a:xfrm>
          <a:prstGeom prst="borderCallout1">
            <a:avLst>
              <a:gd name="adj1" fmla="val 56739"/>
              <a:gd name="adj2" fmla="val -493"/>
              <a:gd name="adj3" fmla="val 179550"/>
              <a:gd name="adj4" fmla="val -1651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語句のサジェスト機能</a:t>
            </a:r>
            <a:endPar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（入力語句を含む単語の提案）</a:t>
            </a:r>
          </a:p>
        </p:txBody>
      </p:sp>
      <p:grpSp>
        <p:nvGrpSpPr>
          <p:cNvPr id="8" name="グループ化 7"/>
          <p:cNvGrpSpPr/>
          <p:nvPr/>
        </p:nvGrpSpPr>
        <p:grpSpPr>
          <a:xfrm>
            <a:off x="3348224" y="2796532"/>
            <a:ext cx="5636811" cy="2042407"/>
            <a:chOff x="2776722" y="2995156"/>
            <a:chExt cx="5636811" cy="1186148"/>
          </a:xfrm>
        </p:grpSpPr>
        <p:sp>
          <p:nvSpPr>
            <p:cNvPr id="22" name="角丸四角形 21"/>
            <p:cNvSpPr/>
            <p:nvPr/>
          </p:nvSpPr>
          <p:spPr>
            <a:xfrm>
              <a:off x="2776722" y="2995156"/>
              <a:ext cx="1907380" cy="141017"/>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線吹き出し 1 (枠付き) 35"/>
            <p:cNvSpPr/>
            <p:nvPr/>
          </p:nvSpPr>
          <p:spPr>
            <a:xfrm>
              <a:off x="5888030" y="3893792"/>
              <a:ext cx="2525503" cy="287512"/>
            </a:xfrm>
            <a:prstGeom prst="borderCallout1">
              <a:avLst>
                <a:gd name="adj1" fmla="val 51081"/>
                <a:gd name="adj2" fmla="val -104"/>
                <a:gd name="adj3" fmla="val -262669"/>
                <a:gd name="adj4" fmla="val -6600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「データベース」か、</a:t>
              </a:r>
              <a:endPar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「ヒット件数」を選択して“検索”</a:t>
              </a:r>
            </a:p>
          </p:txBody>
        </p:sp>
      </p:grpSp>
      <p:sp>
        <p:nvSpPr>
          <p:cNvPr id="29" name="Text Box 161"/>
          <p:cNvSpPr txBox="1">
            <a:spLocks noChangeArrowheads="1"/>
          </p:cNvSpPr>
          <p:nvPr/>
        </p:nvSpPr>
        <p:spPr bwMode="auto">
          <a:xfrm>
            <a:off x="1501254" y="68264"/>
            <a:ext cx="7071244"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横断検索インターフェース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トップページ</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角丸四角形 27"/>
          <p:cNvSpPr/>
          <p:nvPr/>
        </p:nvSpPr>
        <p:spPr>
          <a:xfrm>
            <a:off x="5547359" y="1279944"/>
            <a:ext cx="3596641" cy="319352"/>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ローチャート : 準備 47"/>
          <p:cNvSpPr/>
          <p:nvPr/>
        </p:nvSpPr>
        <p:spPr>
          <a:xfrm>
            <a:off x="101601" y="775151"/>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39</a:t>
            </a:fld>
            <a:endParaRPr lang="en-US" altLang="ja-JP"/>
          </a:p>
        </p:txBody>
      </p:sp>
      <p:pic>
        <p:nvPicPr>
          <p:cNvPr id="30" name="図 2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9532" y="2272011"/>
            <a:ext cx="1869132" cy="1788160"/>
          </a:xfrm>
          <a:prstGeom prst="rect">
            <a:avLst/>
          </a:prstGeom>
          <a:ln>
            <a:solidFill>
              <a:schemeClr val="accent1"/>
            </a:solidFill>
          </a:ln>
        </p:spPr>
      </p:pic>
    </p:spTree>
    <p:extLst>
      <p:ext uri="{BB962C8B-B14F-4D97-AF65-F5344CB8AC3E}">
        <p14:creationId xmlns:p14="http://schemas.microsoft.com/office/powerpoint/2010/main" val="333861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3" name="縦書きテキスト プレースホルダー 2"/>
          <p:cNvSpPr>
            <a:spLocks noGrp="1"/>
          </p:cNvSpPr>
          <p:nvPr>
            <p:ph type="body" orient="vert" idx="4294967295"/>
          </p:nvPr>
        </p:nvSpPr>
        <p:spPr>
          <a:xfrm>
            <a:off x="557552" y="1622503"/>
            <a:ext cx="8140399" cy="4525963"/>
          </a:xfrm>
        </p:spPr>
        <p:txBody>
          <a:bodyPr vert="horz">
            <a:normAutofit/>
          </a:bodyPr>
          <a:lstStyle/>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7" name="正方形/長方形 6"/>
          <p:cNvSpPr/>
          <p:nvPr/>
        </p:nvSpPr>
        <p:spPr>
          <a:xfrm>
            <a:off x="486137" y="2039486"/>
            <a:ext cx="8189503" cy="5671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4</a:t>
            </a:fld>
            <a:endParaRPr lang="en-US" altLang="ja-JP"/>
          </a:p>
        </p:txBody>
      </p:sp>
    </p:spTree>
    <p:extLst>
      <p:ext uri="{BB962C8B-B14F-4D97-AF65-F5344CB8AC3E}">
        <p14:creationId xmlns:p14="http://schemas.microsoft.com/office/powerpoint/2010/main" val="2273419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97813" y="658762"/>
            <a:ext cx="6691087" cy="5400675"/>
          </a:xfrm>
          <a:prstGeom prst="rect">
            <a:avLst/>
          </a:prstGeom>
          <a:ln w="19050">
            <a:solidFill>
              <a:schemeClr val="accent1"/>
            </a:solidFill>
          </a:ln>
        </p:spPr>
      </p:pic>
      <p:sp>
        <p:nvSpPr>
          <p:cNvPr id="6" name="線吹き出し 1 (枠付き) 5"/>
          <p:cNvSpPr/>
          <p:nvPr/>
        </p:nvSpPr>
        <p:spPr>
          <a:xfrm>
            <a:off x="6359860" y="605725"/>
            <a:ext cx="2520280" cy="449998"/>
          </a:xfrm>
          <a:prstGeom prst="borderCallout1">
            <a:avLst>
              <a:gd name="adj1" fmla="val 56739"/>
              <a:gd name="adj2" fmla="val -493"/>
              <a:gd name="adj3" fmla="val 179550"/>
              <a:gd name="adj4" fmla="val -1651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語句のサジェスト機能</a:t>
            </a:r>
            <a:endPar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（入力語句を含む単語の提案）</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98940" y="1177724"/>
            <a:ext cx="19812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 Box 161"/>
          <p:cNvSpPr txBox="1">
            <a:spLocks noChangeArrowheads="1"/>
          </p:cNvSpPr>
          <p:nvPr/>
        </p:nvSpPr>
        <p:spPr bwMode="auto">
          <a:xfrm>
            <a:off x="1501254" y="68264"/>
            <a:ext cx="7071244"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横断検索インターフェース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詳細検索画面</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2619265" y="3693294"/>
            <a:ext cx="1247417" cy="1676400"/>
            <a:chOff x="2619265" y="4140200"/>
            <a:chExt cx="1247417" cy="1676400"/>
          </a:xfrm>
        </p:grpSpPr>
        <p:sp>
          <p:nvSpPr>
            <p:cNvPr id="4" name="角丸四角形吹き出し 3"/>
            <p:cNvSpPr/>
            <p:nvPr/>
          </p:nvSpPr>
          <p:spPr>
            <a:xfrm>
              <a:off x="2619265" y="4140200"/>
              <a:ext cx="1247417" cy="1676400"/>
            </a:xfrm>
            <a:prstGeom prst="wedgeRoundRectCallout">
              <a:avLst>
                <a:gd name="adj1" fmla="val -70720"/>
                <a:gd name="adj2" fmla="val -53409"/>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27655" y="4243616"/>
              <a:ext cx="1030635" cy="1484312"/>
            </a:xfrm>
            <a:prstGeom prst="rect">
              <a:avLst/>
            </a:prstGeom>
            <a:solidFill>
              <a:schemeClr val="accent1">
                <a:lumMod val="40000"/>
                <a:lumOff val="60000"/>
              </a:schemeClr>
            </a:solidFill>
            <a:ln w="9525">
              <a:noFill/>
              <a:miter lim="800000"/>
              <a:headEnd/>
              <a:tailEnd/>
            </a:ln>
          </p:spPr>
        </p:pic>
      </p:grpSp>
      <p:sp>
        <p:nvSpPr>
          <p:cNvPr id="5" name="角丸四角形吹き出し 4"/>
          <p:cNvSpPr/>
          <p:nvPr/>
        </p:nvSpPr>
        <p:spPr>
          <a:xfrm>
            <a:off x="90215" y="1946460"/>
            <a:ext cx="1346200" cy="831602"/>
          </a:xfrm>
          <a:prstGeom prst="wedgeRoundRectCallout">
            <a:avLst>
              <a:gd name="adj1" fmla="val 76607"/>
              <a:gd name="adj2" fmla="val 441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latin typeface="メイリオ" panose="020B0604030504040204" pitchFamily="50" charset="-128"/>
                <a:ea typeface="メイリオ" panose="020B0604030504040204" pitchFamily="50" charset="-128"/>
              </a:rPr>
              <a:t>検索語の日英翻訳</a:t>
            </a:r>
          </a:p>
        </p:txBody>
      </p:sp>
      <p:sp>
        <p:nvSpPr>
          <p:cNvPr id="31" name="角丸四角形吹き出し 30"/>
          <p:cNvSpPr/>
          <p:nvPr/>
        </p:nvSpPr>
        <p:spPr>
          <a:xfrm>
            <a:off x="90215" y="3296230"/>
            <a:ext cx="1346200" cy="831602"/>
          </a:xfrm>
          <a:prstGeom prst="wedgeRoundRectCallout">
            <a:avLst>
              <a:gd name="adj1" fmla="val 81593"/>
              <a:gd name="adj2" fmla="val -603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latin typeface="メイリオ" panose="020B0604030504040204" pitchFamily="50" charset="-128"/>
                <a:ea typeface="メイリオ" panose="020B0604030504040204" pitchFamily="50" charset="-128"/>
              </a:rPr>
              <a:t>対象</a:t>
            </a:r>
            <a:r>
              <a:rPr kumimoji="1" lang="en-US" altLang="ja-JP" dirty="0">
                <a:solidFill>
                  <a:schemeClr val="accent1"/>
                </a:solidFill>
                <a:latin typeface="メイリオ" panose="020B0604030504040204" pitchFamily="50" charset="-128"/>
                <a:ea typeface="メイリオ" panose="020B0604030504040204" pitchFamily="50" charset="-128"/>
              </a:rPr>
              <a:t>DB</a:t>
            </a:r>
            <a:r>
              <a:rPr kumimoji="1" lang="ja-JP" altLang="en-US" dirty="0">
                <a:solidFill>
                  <a:schemeClr val="accent1"/>
                </a:solidFill>
                <a:latin typeface="メイリオ" panose="020B0604030504040204" pitchFamily="50" charset="-128"/>
                <a:ea typeface="メイリオ" panose="020B0604030504040204" pitchFamily="50" charset="-128"/>
              </a:rPr>
              <a:t>の選択</a:t>
            </a:r>
          </a:p>
        </p:txBody>
      </p:sp>
      <p:sp>
        <p:nvSpPr>
          <p:cNvPr id="32" name="角丸四角形吹き出し 31"/>
          <p:cNvSpPr/>
          <p:nvPr/>
        </p:nvSpPr>
        <p:spPr>
          <a:xfrm>
            <a:off x="5036876" y="2153172"/>
            <a:ext cx="1746718" cy="831602"/>
          </a:xfrm>
          <a:prstGeom prst="wedgeRoundRectCallout">
            <a:avLst>
              <a:gd name="adj1" fmla="val -46271"/>
              <a:gd name="adj2" fmla="val -834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latin typeface="メイリオ" panose="020B0604030504040204" pitchFamily="50" charset="-128"/>
                <a:ea typeface="メイリオ" panose="020B0604030504040204" pitchFamily="50" charset="-128"/>
              </a:rPr>
              <a:t>生物種による絞り込み</a:t>
            </a:r>
          </a:p>
        </p:txBody>
      </p:sp>
      <p:sp>
        <p:nvSpPr>
          <p:cNvPr id="33" name="角丸四角形吹き出し 32"/>
          <p:cNvSpPr/>
          <p:nvPr/>
        </p:nvSpPr>
        <p:spPr>
          <a:xfrm>
            <a:off x="704850" y="1014362"/>
            <a:ext cx="1746718" cy="831602"/>
          </a:xfrm>
          <a:prstGeom prst="wedgeRoundRectCallout">
            <a:avLst>
              <a:gd name="adj1" fmla="val 59156"/>
              <a:gd name="adj2" fmla="val 10067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1"/>
                </a:solidFill>
                <a:latin typeface="メイリオ" panose="020B0604030504040204" pitchFamily="50" charset="-128"/>
                <a:ea typeface="メイリオ" panose="020B0604030504040204" pitchFamily="50" charset="-128"/>
              </a:rPr>
              <a:t>DB</a:t>
            </a:r>
            <a:r>
              <a:rPr kumimoji="1" lang="ja-JP" altLang="en-US" dirty="0">
                <a:solidFill>
                  <a:schemeClr val="accent1"/>
                </a:solidFill>
                <a:latin typeface="メイリオ" panose="020B0604030504040204" pitchFamily="50" charset="-128"/>
                <a:ea typeface="メイリオ" panose="020B0604030504040204" pitchFamily="50" charset="-128"/>
              </a:rPr>
              <a:t>更新時期による絞り込み</a:t>
            </a:r>
          </a:p>
        </p:txBody>
      </p:sp>
      <p:sp>
        <p:nvSpPr>
          <p:cNvPr id="38" name="フローチャート : 準備 3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7" name="スライド番号プレースホルダー 6"/>
          <p:cNvSpPr>
            <a:spLocks noGrp="1"/>
          </p:cNvSpPr>
          <p:nvPr>
            <p:ph type="sldNum" sz="quarter" idx="12"/>
          </p:nvPr>
        </p:nvSpPr>
        <p:spPr/>
        <p:txBody>
          <a:bodyPr/>
          <a:lstStyle/>
          <a:p>
            <a:pPr>
              <a:defRPr/>
            </a:pPr>
            <a:fld id="{86EE3BCA-E093-6943-9DB2-5EBC387AED03}" type="slidenum">
              <a:rPr lang="en-US" altLang="ja-JP" smtClean="0"/>
              <a:pPr>
                <a:defRPr/>
              </a:pPr>
              <a:t>40</a:t>
            </a:fld>
            <a:endParaRPr lang="en-US" altLang="ja-JP"/>
          </a:p>
        </p:txBody>
      </p:sp>
    </p:spTree>
    <p:extLst>
      <p:ext uri="{BB962C8B-B14F-4D97-AF65-F5344CB8AC3E}">
        <p14:creationId xmlns:p14="http://schemas.microsoft.com/office/powerpoint/2010/main" val="597357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90848" y="1023175"/>
            <a:ext cx="7723988" cy="5166810"/>
          </a:xfrm>
          <a:prstGeom prst="rect">
            <a:avLst/>
          </a:prstGeom>
          <a:ln>
            <a:solidFill>
              <a:schemeClr val="tx2"/>
            </a:solidFill>
          </a:ln>
        </p:spPr>
      </p:pic>
      <p:pic>
        <p:nvPicPr>
          <p:cNvPr id="12" name="図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0650" y="1369665"/>
            <a:ext cx="2026451" cy="3166737"/>
          </a:xfrm>
          <a:prstGeom prst="rect">
            <a:avLst/>
          </a:prstGeom>
        </p:spPr>
      </p:pic>
      <p:grpSp>
        <p:nvGrpSpPr>
          <p:cNvPr id="6" name="グループ化 5"/>
          <p:cNvGrpSpPr/>
          <p:nvPr/>
        </p:nvGrpSpPr>
        <p:grpSpPr>
          <a:xfrm>
            <a:off x="5417321" y="834604"/>
            <a:ext cx="3101512" cy="5338693"/>
            <a:chOff x="5811426" y="1047329"/>
            <a:chExt cx="3101512" cy="5338693"/>
          </a:xfrm>
        </p:grpSpPr>
        <p:sp>
          <p:nvSpPr>
            <p:cNvPr id="10" name="角丸四角形 9"/>
            <p:cNvSpPr/>
            <p:nvPr/>
          </p:nvSpPr>
          <p:spPr>
            <a:xfrm>
              <a:off x="6147810" y="2081804"/>
              <a:ext cx="2361189" cy="35295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kumimoji="1"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コネクタ 19"/>
            <p:cNvCxnSpPr>
              <a:endCxn id="23" idx="0"/>
            </p:cNvCxnSpPr>
            <p:nvPr/>
          </p:nvCxnSpPr>
          <p:spPr>
            <a:xfrm flipH="1">
              <a:off x="6723042" y="5611350"/>
              <a:ext cx="949909" cy="524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5811426" y="1047329"/>
              <a:ext cx="3101512" cy="927100"/>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語句シソーラス（関連語句の提案）</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関連遺伝子</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外部リンク</a:t>
              </a:r>
            </a:p>
          </p:txBody>
        </p:sp>
        <p:sp>
          <p:nvSpPr>
            <p:cNvPr id="23" name="テキスト ボックス 22"/>
            <p:cNvSpPr txBox="1"/>
            <p:nvPr/>
          </p:nvSpPr>
          <p:spPr>
            <a:xfrm>
              <a:off x="6118489" y="6135412"/>
              <a:ext cx="1209105" cy="250610"/>
            </a:xfrm>
            <a:prstGeom prst="rect">
              <a:avLst/>
            </a:prstGeom>
            <a:solidFill>
              <a:schemeClr val="bg1"/>
            </a:solidFill>
            <a:ln>
              <a:solidFill>
                <a:srgbClr val="FF0000"/>
              </a:solidFill>
            </a:ln>
          </p:spPr>
          <p:txBody>
            <a:bodyPr wrap="none" lIns="65306" tIns="32653" rIns="65306" bIns="32653"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ツールボックス</a:t>
              </a:r>
            </a:p>
          </p:txBody>
        </p:sp>
      </p:grpSp>
      <p:grpSp>
        <p:nvGrpSpPr>
          <p:cNvPr id="3" name="グループ化 2"/>
          <p:cNvGrpSpPr/>
          <p:nvPr/>
        </p:nvGrpSpPr>
        <p:grpSpPr>
          <a:xfrm>
            <a:off x="815386" y="1145341"/>
            <a:ext cx="4201058" cy="425832"/>
            <a:chOff x="392968" y="1648737"/>
            <a:chExt cx="4168849" cy="425832"/>
          </a:xfrm>
        </p:grpSpPr>
        <p:sp>
          <p:nvSpPr>
            <p:cNvPr id="2" name="角丸四角形 1"/>
            <p:cNvSpPr/>
            <p:nvPr/>
          </p:nvSpPr>
          <p:spPr>
            <a:xfrm>
              <a:off x="392968" y="1878846"/>
              <a:ext cx="1561843" cy="1957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kumimoji="1"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3814376" y="1648737"/>
              <a:ext cx="747441" cy="250610"/>
            </a:xfrm>
            <a:prstGeom prst="rect">
              <a:avLst/>
            </a:prstGeom>
            <a:solidFill>
              <a:schemeClr val="bg1"/>
            </a:solidFill>
            <a:ln w="19050">
              <a:solidFill>
                <a:srgbClr val="FF0000"/>
              </a:solidFill>
            </a:ln>
          </p:spPr>
          <p:txBody>
            <a:bodyPr wrap="none" lIns="65306" tIns="32653" rIns="65306" bIns="32653"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ヒット数</a:t>
              </a:r>
            </a:p>
          </p:txBody>
        </p:sp>
        <p:cxnSp>
          <p:nvCxnSpPr>
            <p:cNvPr id="28" name="直線コネクタ 27"/>
            <p:cNvCxnSpPr>
              <a:stCxn id="2" idx="3"/>
              <a:endCxn id="27" idx="1"/>
            </p:cNvCxnSpPr>
            <p:nvPr/>
          </p:nvCxnSpPr>
          <p:spPr>
            <a:xfrm flipV="1">
              <a:off x="1954811" y="1774042"/>
              <a:ext cx="1859565" cy="202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352783" y="1806019"/>
            <a:ext cx="4864100" cy="4915458"/>
            <a:chOff x="321593" y="2162086"/>
            <a:chExt cx="4890517" cy="4624541"/>
          </a:xfrm>
        </p:grpSpPr>
        <p:sp>
          <p:nvSpPr>
            <p:cNvPr id="9" name="角丸四角形 8"/>
            <p:cNvSpPr/>
            <p:nvPr/>
          </p:nvSpPr>
          <p:spPr>
            <a:xfrm>
              <a:off x="321593" y="2162086"/>
              <a:ext cx="4890517" cy="41507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kumimoji="1"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1671245" y="6536017"/>
              <a:ext cx="1516882" cy="250610"/>
            </a:xfrm>
            <a:prstGeom prst="rect">
              <a:avLst/>
            </a:prstGeom>
            <a:solidFill>
              <a:schemeClr val="bg1"/>
            </a:solidFill>
            <a:ln>
              <a:solidFill>
                <a:srgbClr val="FF0000"/>
              </a:solidFill>
            </a:ln>
          </p:spPr>
          <p:txBody>
            <a:bodyPr wrap="none" lIns="65306" tIns="32653" rIns="65306" bIns="32653"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検索結果スニペット</a:t>
              </a:r>
            </a:p>
          </p:txBody>
        </p:sp>
        <p:cxnSp>
          <p:nvCxnSpPr>
            <p:cNvPr id="45" name="直線コネクタ 44"/>
            <p:cNvCxnSpPr>
              <a:endCxn id="44" idx="0"/>
            </p:cNvCxnSpPr>
            <p:nvPr/>
          </p:nvCxnSpPr>
          <p:spPr>
            <a:xfrm flipH="1">
              <a:off x="2429686" y="6315071"/>
              <a:ext cx="1282168" cy="220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グループ化 6"/>
          <p:cNvGrpSpPr/>
          <p:nvPr/>
        </p:nvGrpSpPr>
        <p:grpSpPr>
          <a:xfrm>
            <a:off x="990600" y="616070"/>
            <a:ext cx="4706607" cy="753595"/>
            <a:chOff x="-787286" y="820795"/>
            <a:chExt cx="4706607" cy="753595"/>
          </a:xfrm>
        </p:grpSpPr>
        <p:sp>
          <p:nvSpPr>
            <p:cNvPr id="41" name="テキスト ボックス 40"/>
            <p:cNvSpPr txBox="1"/>
            <p:nvPr/>
          </p:nvSpPr>
          <p:spPr>
            <a:xfrm>
              <a:off x="331888" y="820795"/>
              <a:ext cx="3587433" cy="303566"/>
            </a:xfrm>
            <a:prstGeom prst="rect">
              <a:avLst/>
            </a:prstGeom>
            <a:solidFill>
              <a:schemeClr val="bg1"/>
            </a:solidFill>
            <a:ln w="19050">
              <a:solidFill>
                <a:srgbClr val="FF0000"/>
              </a:solidFill>
            </a:ln>
          </p:spPr>
          <p:txBody>
            <a:bodyPr wrap="none" lIns="87269" tIns="43635" rIns="87269" bIns="43635" rtlCol="0">
              <a:spAutoFit/>
            </a:bodyPr>
            <a:lstStyle/>
            <a:p>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ナビゲーションバー</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（絞り込み機能あり）</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直線コネクタ 57"/>
            <p:cNvCxnSpPr/>
            <p:nvPr/>
          </p:nvCxnSpPr>
          <p:spPr>
            <a:xfrm flipH="1">
              <a:off x="-787286" y="1119117"/>
              <a:ext cx="1374775" cy="4552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Text Box 161"/>
          <p:cNvSpPr txBox="1">
            <a:spLocks noChangeArrowheads="1"/>
          </p:cNvSpPr>
          <p:nvPr/>
        </p:nvSpPr>
        <p:spPr bwMode="auto">
          <a:xfrm>
            <a:off x="1481985" y="51452"/>
            <a:ext cx="692541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横断検索</a:t>
            </a: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～検索結果</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データベース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ページ～</a:t>
            </a:r>
            <a:endParaRPr lang="ja-JP" altLang="en-US" sz="27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フローチャート : 準備 25"/>
          <p:cNvSpPr/>
          <p:nvPr/>
        </p:nvSpPr>
        <p:spPr>
          <a:xfrm>
            <a:off x="165523" y="371741"/>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41</a:t>
            </a:fld>
            <a:endParaRPr lang="en-US" altLang="ja-JP"/>
          </a:p>
        </p:txBody>
      </p:sp>
    </p:spTree>
    <p:extLst>
      <p:ext uri="{BB962C8B-B14F-4D97-AF65-F5344CB8AC3E}">
        <p14:creationId xmlns:p14="http://schemas.microsoft.com/office/powerpoint/2010/main" val="2330819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42</a:t>
            </a:fld>
            <a:endParaRPr lang="en-US" altLang="ja-JP"/>
          </a:p>
        </p:txBody>
      </p:sp>
      <p:sp>
        <p:nvSpPr>
          <p:cNvPr id="7" name="フローチャート : 準備 36"/>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5" name="Text Box 161"/>
          <p:cNvSpPr txBox="1">
            <a:spLocks noChangeArrowheads="1"/>
          </p:cNvSpPr>
          <p:nvPr/>
        </p:nvSpPr>
        <p:spPr bwMode="auto">
          <a:xfrm>
            <a:off x="1336842" y="173705"/>
            <a:ext cx="6925415" cy="100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横断検索</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～シソーラスの使い方～</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前ページの検索結果のツールボックスから「流行性感冒」を選択</a:t>
            </a:r>
          </a:p>
        </p:txBody>
      </p:sp>
      <p:pic>
        <p:nvPicPr>
          <p:cNvPr id="3" name="図 2"/>
          <p:cNvPicPr>
            <a:picLocks noChangeAspect="1"/>
          </p:cNvPicPr>
          <p:nvPr/>
        </p:nvPicPr>
        <p:blipFill>
          <a:blip r:embed="rId2"/>
          <a:stretch>
            <a:fillRect/>
          </a:stretch>
        </p:blipFill>
        <p:spPr>
          <a:xfrm>
            <a:off x="701676" y="1197419"/>
            <a:ext cx="7985124" cy="5341493"/>
          </a:xfrm>
          <a:prstGeom prst="rect">
            <a:avLst/>
          </a:prstGeom>
          <a:ln>
            <a:solidFill>
              <a:schemeClr val="tx2"/>
            </a:solidFill>
          </a:ln>
        </p:spPr>
      </p:pic>
    </p:spTree>
    <p:extLst>
      <p:ext uri="{BB962C8B-B14F-4D97-AF65-F5344CB8AC3E}">
        <p14:creationId xmlns:p14="http://schemas.microsoft.com/office/powerpoint/2010/main" val="220499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stretch>
            <a:fillRect/>
          </a:stretch>
        </p:blipFill>
        <p:spPr>
          <a:xfrm>
            <a:off x="405184" y="1028801"/>
            <a:ext cx="7324503" cy="4430960"/>
          </a:xfrm>
          <a:prstGeom prst="rect">
            <a:avLst/>
          </a:prstGeom>
          <a:ln>
            <a:solidFill>
              <a:schemeClr val="tx2"/>
            </a:solidFill>
          </a:ln>
        </p:spPr>
      </p:pic>
      <p:sp>
        <p:nvSpPr>
          <p:cNvPr id="16" name="テキスト ボックス 15"/>
          <p:cNvSpPr txBox="1"/>
          <p:nvPr/>
        </p:nvSpPr>
        <p:spPr>
          <a:xfrm>
            <a:off x="3148564" y="519227"/>
            <a:ext cx="6100941" cy="303566"/>
          </a:xfrm>
          <a:prstGeom prst="rect">
            <a:avLst/>
          </a:prstGeom>
          <a:noFill/>
        </p:spPr>
        <p:txBody>
          <a:bodyPr wrap="none" lIns="87269" tIns="43635" rIns="87269" bIns="43635"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各項目（カテゴリ名や</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名）脇の（　）にはヒット件数が表示される。</a:t>
            </a:r>
          </a:p>
        </p:txBody>
      </p:sp>
      <p:grpSp>
        <p:nvGrpSpPr>
          <p:cNvPr id="7" name="グループ化 6"/>
          <p:cNvGrpSpPr/>
          <p:nvPr/>
        </p:nvGrpSpPr>
        <p:grpSpPr>
          <a:xfrm>
            <a:off x="7176808" y="1919761"/>
            <a:ext cx="1816944" cy="1726633"/>
            <a:chOff x="6213457" y="1404286"/>
            <a:chExt cx="1816944" cy="1979126"/>
          </a:xfrm>
        </p:grpSpPr>
        <p:sp>
          <p:nvSpPr>
            <p:cNvPr id="21" name="左中かっこ 20"/>
            <p:cNvSpPr/>
            <p:nvPr/>
          </p:nvSpPr>
          <p:spPr>
            <a:xfrm flipH="1">
              <a:off x="6213457" y="1404286"/>
              <a:ext cx="308606" cy="197912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lIns="65306" tIns="32653" rIns="65306" bIns="32653"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6522063" y="2242065"/>
              <a:ext cx="1508338" cy="347958"/>
            </a:xfrm>
            <a:prstGeom prst="rect">
              <a:avLst/>
            </a:prstGeom>
            <a:noFill/>
          </p:spPr>
          <p:txBody>
            <a:bodyPr wrap="none" lIns="87269" tIns="43635" rIns="87269" bIns="43635"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カテゴリ一覧</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584200" y="3234944"/>
            <a:ext cx="3129188" cy="978704"/>
            <a:chOff x="900817" y="2729694"/>
            <a:chExt cx="3129188" cy="978704"/>
          </a:xfrm>
        </p:grpSpPr>
        <p:cxnSp>
          <p:nvCxnSpPr>
            <p:cNvPr id="9" name="直線コネクタ 8"/>
            <p:cNvCxnSpPr>
              <a:endCxn id="3" idx="4"/>
            </p:cNvCxnSpPr>
            <p:nvPr/>
          </p:nvCxnSpPr>
          <p:spPr>
            <a:xfrm flipV="1">
              <a:off x="1018901" y="3415804"/>
              <a:ext cx="1" cy="292594"/>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974436" y="2729694"/>
              <a:ext cx="3055569" cy="303566"/>
            </a:xfrm>
            <a:prstGeom prst="rect">
              <a:avLst/>
            </a:prstGeom>
            <a:noFill/>
          </p:spPr>
          <p:txBody>
            <a:bodyPr wrap="square" lIns="87269" tIns="43635" rIns="87269" bIns="43635"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⊞を押下でカテゴリ展開</a:t>
              </a:r>
            </a:p>
          </p:txBody>
        </p:sp>
        <p:sp>
          <p:nvSpPr>
            <p:cNvPr id="3" name="円/楕円 2"/>
            <p:cNvSpPr/>
            <p:nvPr/>
          </p:nvSpPr>
          <p:spPr>
            <a:xfrm>
              <a:off x="900817" y="3161662"/>
              <a:ext cx="236169" cy="2541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02284" y="4384342"/>
            <a:ext cx="4143950" cy="1134667"/>
            <a:chOff x="916912" y="4688180"/>
            <a:chExt cx="4143950" cy="1134667"/>
          </a:xfrm>
        </p:grpSpPr>
        <p:sp>
          <p:nvSpPr>
            <p:cNvPr id="14" name="テキスト ボックス 13"/>
            <p:cNvSpPr txBox="1"/>
            <p:nvPr/>
          </p:nvSpPr>
          <p:spPr>
            <a:xfrm>
              <a:off x="1875266" y="4688180"/>
              <a:ext cx="2151142" cy="303566"/>
            </a:xfrm>
            <a:prstGeom prst="rect">
              <a:avLst/>
            </a:prstGeom>
            <a:noFill/>
          </p:spPr>
          <p:txBody>
            <a:bodyPr wrap="none" lIns="87269" tIns="43635" rIns="87269" bIns="43635"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さらにサブカテゴリ展開</a:t>
              </a:r>
            </a:p>
          </p:txBody>
        </p:sp>
        <p:sp>
          <p:nvSpPr>
            <p:cNvPr id="23" name="円/楕円 22"/>
            <p:cNvSpPr/>
            <p:nvPr/>
          </p:nvSpPr>
          <p:spPr>
            <a:xfrm>
              <a:off x="916912" y="4735185"/>
              <a:ext cx="236169" cy="2541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3627865" y="5519281"/>
              <a:ext cx="1432997" cy="303566"/>
            </a:xfrm>
            <a:prstGeom prst="rect">
              <a:avLst/>
            </a:prstGeom>
            <a:noFill/>
          </p:spPr>
          <p:txBody>
            <a:bodyPr wrap="none" lIns="87269" tIns="43635" rIns="87269" bIns="43635"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個別エントリへ</a:t>
              </a:r>
            </a:p>
          </p:txBody>
        </p:sp>
      </p:grpSp>
      <p:grpSp>
        <p:nvGrpSpPr>
          <p:cNvPr id="6" name="グループ化 5"/>
          <p:cNvGrpSpPr/>
          <p:nvPr/>
        </p:nvGrpSpPr>
        <p:grpSpPr>
          <a:xfrm>
            <a:off x="812875" y="3599052"/>
            <a:ext cx="5208079" cy="666049"/>
            <a:chOff x="1149686" y="3273898"/>
            <a:chExt cx="5208079" cy="666049"/>
          </a:xfrm>
        </p:grpSpPr>
        <p:sp>
          <p:nvSpPr>
            <p:cNvPr id="25" name="円/楕円 24"/>
            <p:cNvSpPr/>
            <p:nvPr/>
          </p:nvSpPr>
          <p:spPr>
            <a:xfrm>
              <a:off x="1149686" y="3273898"/>
              <a:ext cx="1237914" cy="341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224738" y="3420938"/>
              <a:ext cx="3133027" cy="519009"/>
            </a:xfrm>
            <a:prstGeom prst="rect">
              <a:avLst/>
            </a:prstGeom>
            <a:noFill/>
            <a:ln w="19050">
              <a:solidFill>
                <a:srgbClr val="FF0000"/>
              </a:solidFill>
            </a:ln>
          </p:spPr>
          <p:txBody>
            <a:bodyPr wrap="square" lIns="87269" tIns="43635" rIns="87269" bIns="43635"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カテゴリ名や</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名をクリックすると</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ヒットした検索内容が表示される</a:t>
              </a:r>
            </a:p>
          </p:txBody>
        </p:sp>
        <p:cxnSp>
          <p:nvCxnSpPr>
            <p:cNvPr id="29" name="直線コネクタ 28"/>
            <p:cNvCxnSpPr>
              <a:stCxn id="28" idx="1"/>
              <a:endCxn id="25" idx="6"/>
            </p:cNvCxnSpPr>
            <p:nvPr/>
          </p:nvCxnSpPr>
          <p:spPr>
            <a:xfrm flipH="1" flipV="1">
              <a:off x="2387600" y="3444750"/>
              <a:ext cx="837138" cy="235693"/>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線吹き出し 1 (枠付き) 14"/>
          <p:cNvSpPr/>
          <p:nvPr/>
        </p:nvSpPr>
        <p:spPr>
          <a:xfrm>
            <a:off x="2327101" y="5787325"/>
            <a:ext cx="2519133" cy="682026"/>
          </a:xfrm>
          <a:prstGeom prst="borderCallout1">
            <a:avLst>
              <a:gd name="adj1" fmla="val 45720"/>
              <a:gd name="adj2" fmla="val 270"/>
              <a:gd name="adj3" fmla="val -64483"/>
              <a:gd name="adj4" fmla="val -47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r>
              <a:rPr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情報アイコン</a:t>
            </a:r>
            <a:endParaRPr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マウスオーバーすると、</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詳細情報が表示される</a:t>
            </a:r>
          </a:p>
        </p:txBody>
      </p:sp>
      <p:sp>
        <p:nvSpPr>
          <p:cNvPr id="33" name="Text Box 161"/>
          <p:cNvSpPr txBox="1">
            <a:spLocks noChangeArrowheads="1"/>
          </p:cNvSpPr>
          <p:nvPr/>
        </p:nvSpPr>
        <p:spPr bwMode="auto">
          <a:xfrm>
            <a:off x="1503640" y="52827"/>
            <a:ext cx="6536603"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横断検索</a:t>
            </a: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検索結果</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ヒット件数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ページ～</a:t>
            </a:r>
          </a:p>
        </p:txBody>
      </p:sp>
      <p:sp>
        <p:nvSpPr>
          <p:cNvPr id="42" name="フローチャート : 準備 41"/>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43</a:t>
            </a:fld>
            <a:endParaRPr lang="en-US" altLang="ja-JP"/>
          </a:p>
        </p:txBody>
      </p:sp>
      <p:pic>
        <p:nvPicPr>
          <p:cNvPr id="39" name="図 3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99783" y="5353534"/>
            <a:ext cx="1792348" cy="1185378"/>
          </a:xfrm>
          <a:prstGeom prst="rect">
            <a:avLst/>
          </a:prstGeom>
        </p:spPr>
      </p:pic>
      <p:sp>
        <p:nvSpPr>
          <p:cNvPr id="38" name="右矢印吹き出し 37"/>
          <p:cNvSpPr/>
          <p:nvPr/>
        </p:nvSpPr>
        <p:spPr>
          <a:xfrm>
            <a:off x="914400" y="5215443"/>
            <a:ext cx="2508214" cy="304860"/>
          </a:xfrm>
          <a:prstGeom prst="rightArrowCallout">
            <a:avLst>
              <a:gd name="adj1" fmla="val 25000"/>
              <a:gd name="adj2" fmla="val 25000"/>
              <a:gd name="adj3" fmla="val 25000"/>
              <a:gd name="adj4" fmla="val 8828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95321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61"/>
          <p:cNvSpPr txBox="1">
            <a:spLocks noChangeArrowheads="1"/>
          </p:cNvSpPr>
          <p:nvPr/>
        </p:nvSpPr>
        <p:spPr bwMode="auto">
          <a:xfrm>
            <a:off x="1460136" y="42864"/>
            <a:ext cx="7226663"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　実習</a:t>
            </a:r>
          </a:p>
        </p:txBody>
      </p:sp>
      <p:sp>
        <p:nvSpPr>
          <p:cNvPr id="35846" name="Text Box 161"/>
          <p:cNvSpPr txBox="1">
            <a:spLocks noChangeArrowheads="1"/>
          </p:cNvSpPr>
          <p:nvPr/>
        </p:nvSpPr>
        <p:spPr bwMode="auto">
          <a:xfrm>
            <a:off x="336646" y="1363308"/>
            <a:ext cx="8470708" cy="387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900113" indent="-900113">
              <a:lnSpc>
                <a:spcPct val="14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横断検索で“インスリン”と検索する（検索対象：データベース）。</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6</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ツールボックス「関連遺伝子で検索」を開いて、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”insulin”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に関する遺伝子のリンクをたどる。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検索結果画面上部の検索窓にある“インスリン”のあとにスペースを入れ、“脂肪肝” を追加し、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語で検索する。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900113" indent="-900113">
              <a:lnSpc>
                <a:spcPct val="14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ツールボックス内「外部リンク」から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PubMed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のリンクを開く。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44</a:t>
            </a:fld>
            <a:endParaRPr lang="en-US" altLang="ja-JP"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a:ext>
            </a:extLst>
          </a:blip>
          <a:srcRect b="42690"/>
          <a:stretch/>
        </p:blipFill>
        <p:spPr>
          <a:xfrm>
            <a:off x="1287025" y="685318"/>
            <a:ext cx="5324329" cy="4988960"/>
          </a:xfrm>
          <a:prstGeom prst="rect">
            <a:avLst/>
          </a:prstGeom>
          <a:ln>
            <a:noFill/>
          </a:ln>
          <a:effectLst>
            <a:outerShdw blurRad="292100" dist="139700" dir="2700000" algn="tl" rotWithShape="0">
              <a:srgbClr val="333333">
                <a:alpha val="65000"/>
              </a:srgbClr>
            </a:outerShdw>
          </a:effectLst>
        </p:spPr>
      </p:pic>
      <p:sp>
        <p:nvSpPr>
          <p:cNvPr id="36867" name="Text Box 161"/>
          <p:cNvSpPr txBox="1">
            <a:spLocks noChangeArrowheads="1"/>
          </p:cNvSpPr>
          <p:nvPr/>
        </p:nvSpPr>
        <p:spPr bwMode="auto">
          <a:xfrm>
            <a:off x="1453714" y="68264"/>
            <a:ext cx="7050206"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5, 6</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Text Box 161"/>
          <p:cNvSpPr txBox="1">
            <a:spLocks noChangeArrowheads="1"/>
          </p:cNvSpPr>
          <p:nvPr/>
        </p:nvSpPr>
        <p:spPr bwMode="auto">
          <a:xfrm>
            <a:off x="5622678" y="1709371"/>
            <a:ext cx="2975222" cy="909684"/>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⊞を開いて関連遺伝子に</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関する各データベースへのリンクをたどる</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2009832" y="617205"/>
            <a:ext cx="1032167" cy="291791"/>
          </a:xfrm>
          <a:prstGeom prst="roundRect">
            <a:avLst>
              <a:gd name="adj" fmla="val 3369"/>
            </a:avLst>
          </a:prstGeom>
          <a:noFill/>
          <a:ln w="38100" cmpd="sng">
            <a:solidFill>
              <a:srgbClr val="FF0000"/>
            </a:solidFill>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Text Box 161"/>
          <p:cNvSpPr txBox="1">
            <a:spLocks noChangeArrowheads="1"/>
          </p:cNvSpPr>
          <p:nvPr/>
        </p:nvSpPr>
        <p:spPr bwMode="auto">
          <a:xfrm>
            <a:off x="4126027" y="983780"/>
            <a:ext cx="2993303" cy="355686"/>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“インスリン”で検索</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ローチャート : 準備 19"/>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45</a:t>
            </a:fld>
            <a:endParaRPr lang="en-US" altLang="ja-JP"/>
          </a:p>
        </p:txBody>
      </p:sp>
      <p:sp>
        <p:nvSpPr>
          <p:cNvPr id="15" name="角丸四角形 14"/>
          <p:cNvSpPr/>
          <p:nvPr/>
        </p:nvSpPr>
        <p:spPr>
          <a:xfrm>
            <a:off x="4943588" y="2846285"/>
            <a:ext cx="1605943" cy="2555217"/>
          </a:xfrm>
          <a:prstGeom prst="roundRect">
            <a:avLst>
              <a:gd name="adj" fmla="val 4435"/>
            </a:avLst>
          </a:prstGeom>
          <a:noFill/>
          <a:ln w="38100" cmpd="sng">
            <a:solidFill>
              <a:srgbClr val="FF0000"/>
            </a:solidFill>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5195516" y="5674278"/>
            <a:ext cx="5320084" cy="954107"/>
          </a:xfrm>
          <a:prstGeom prst="rect">
            <a:avLst/>
          </a:prstGeom>
        </p:spPr>
        <p:txBody>
          <a:bodyPr wrap="square">
            <a:spAutoFit/>
          </a:bodyPr>
          <a:lstStyle/>
          <a:p>
            <a:pPr defTabSz="389560">
              <a:defRPr/>
            </a:pPr>
            <a:r>
              <a:rPr lang="en-US" altLang="ja-JP" sz="1400" dirty="0"/>
              <a:t>GENE</a:t>
            </a:r>
            <a:r>
              <a:rPr lang="ja-JP" altLang="en-US" sz="1400" dirty="0"/>
              <a:t>：</a:t>
            </a:r>
            <a:r>
              <a:rPr lang="en-US" altLang="ja-JP" sz="1400" dirty="0"/>
              <a:t>NCBI</a:t>
            </a:r>
            <a:r>
              <a:rPr lang="ja-JP" altLang="en-US" sz="1400" dirty="0"/>
              <a:t> </a:t>
            </a:r>
            <a:r>
              <a:rPr lang="en-US" altLang="ja-JP" sz="1400" dirty="0"/>
              <a:t>Gene</a:t>
            </a:r>
          </a:p>
          <a:p>
            <a:pPr defTabSz="389560">
              <a:defRPr/>
            </a:pPr>
            <a:r>
              <a:rPr lang="en-US" altLang="ja-JP" sz="1400" dirty="0"/>
              <a:t>GNP</a:t>
            </a:r>
            <a:r>
              <a:rPr lang="ja-JP" altLang="en-US" sz="1400" dirty="0"/>
              <a:t>：</a:t>
            </a:r>
            <a:r>
              <a:rPr lang="en-US" altLang="ja-JP" sz="1400" dirty="0"/>
              <a:t>Genome</a:t>
            </a:r>
            <a:r>
              <a:rPr lang="ja-JP" altLang="en-US" sz="1400" dirty="0"/>
              <a:t> </a:t>
            </a:r>
            <a:r>
              <a:rPr lang="en-US" altLang="ja-JP" sz="1400" dirty="0"/>
              <a:t>Network</a:t>
            </a:r>
            <a:r>
              <a:rPr lang="ja-JP" altLang="en-US" sz="1400" dirty="0"/>
              <a:t> </a:t>
            </a:r>
            <a:r>
              <a:rPr lang="en-US" altLang="ja-JP" sz="1400" dirty="0"/>
              <a:t>Platform</a:t>
            </a:r>
          </a:p>
          <a:p>
            <a:pPr defTabSz="389560">
              <a:defRPr/>
            </a:pPr>
            <a:r>
              <a:rPr lang="en-US" altLang="ja-JP" sz="1400" dirty="0"/>
              <a:t>UNP</a:t>
            </a:r>
            <a:r>
              <a:rPr lang="ja-JP" altLang="en-US" sz="1400" dirty="0"/>
              <a:t>：</a:t>
            </a:r>
            <a:r>
              <a:rPr lang="en-US" altLang="ja-JP" sz="1400" dirty="0" err="1"/>
              <a:t>Uniprot</a:t>
            </a:r>
            <a:endParaRPr lang="en-US" altLang="ja-JP" sz="1400" dirty="0"/>
          </a:p>
          <a:p>
            <a:pPr defTabSz="389560">
              <a:defRPr/>
            </a:pPr>
            <a:r>
              <a:rPr lang="en-US" altLang="ja-JP" sz="1400" dirty="0"/>
              <a:t>HGNC</a:t>
            </a:r>
            <a:r>
              <a:rPr lang="ja-JP" altLang="en-US" sz="1400" dirty="0"/>
              <a:t>：</a:t>
            </a:r>
            <a:r>
              <a:rPr lang="en-US" altLang="ja-JP" sz="1400" dirty="0"/>
              <a:t>HUGO</a:t>
            </a:r>
            <a:r>
              <a:rPr lang="ja-JP" altLang="en-US" sz="1400" dirty="0"/>
              <a:t> </a:t>
            </a:r>
            <a:r>
              <a:rPr lang="en-US" altLang="ja-JP" sz="1400" dirty="0"/>
              <a:t>Gene</a:t>
            </a:r>
            <a:r>
              <a:rPr lang="ja-JP" altLang="en-US" sz="1400" dirty="0"/>
              <a:t> </a:t>
            </a:r>
            <a:r>
              <a:rPr lang="en-US" altLang="ja-JP" sz="1400" dirty="0"/>
              <a:t>Nomenclature</a:t>
            </a:r>
            <a:r>
              <a:rPr lang="ja-JP" altLang="en-US" sz="1400" dirty="0"/>
              <a:t> </a:t>
            </a:r>
            <a:r>
              <a:rPr lang="en-US" altLang="ja-JP" sz="1400" dirty="0"/>
              <a:t>Committee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83074" y="890784"/>
            <a:ext cx="6645363" cy="5743080"/>
          </a:xfrm>
          <a:prstGeom prst="rect">
            <a:avLst/>
          </a:prstGeom>
          <a:ln>
            <a:noFill/>
          </a:ln>
          <a:effectLst>
            <a:outerShdw blurRad="292100" dist="139700" dir="2700000" algn="tl" rotWithShape="0">
              <a:srgbClr val="333333">
                <a:alpha val="65000"/>
              </a:srgbClr>
            </a:outerShdw>
          </a:effectLst>
        </p:spPr>
      </p:pic>
      <p:sp>
        <p:nvSpPr>
          <p:cNvPr id="8" name="角丸四角形 7"/>
          <p:cNvSpPr/>
          <p:nvPr/>
        </p:nvSpPr>
        <p:spPr>
          <a:xfrm>
            <a:off x="2013130" y="843239"/>
            <a:ext cx="1248815" cy="308554"/>
          </a:xfrm>
          <a:prstGeom prst="roundRect">
            <a:avLst>
              <a:gd name="adj" fmla="val 3369"/>
            </a:avLst>
          </a:prstGeom>
          <a:noFill/>
          <a:ln w="38100" cmpd="sng">
            <a:solidFill>
              <a:srgbClr val="FF0000"/>
            </a:solidFill>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ext Box 161"/>
          <p:cNvSpPr txBox="1">
            <a:spLocks noChangeArrowheads="1"/>
          </p:cNvSpPr>
          <p:nvPr/>
        </p:nvSpPr>
        <p:spPr bwMode="auto">
          <a:xfrm>
            <a:off x="3742256" y="1234771"/>
            <a:ext cx="2737675" cy="943043"/>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さらに</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（スペース）＋“脂肪肝”</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を追加して検索</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Text Box 161"/>
          <p:cNvSpPr txBox="1">
            <a:spLocks noChangeArrowheads="1"/>
          </p:cNvSpPr>
          <p:nvPr/>
        </p:nvSpPr>
        <p:spPr bwMode="auto">
          <a:xfrm>
            <a:off x="1415254" y="53750"/>
            <a:ext cx="669823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フローチャート : 準備 15"/>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4" name="楕円 3"/>
          <p:cNvSpPr/>
          <p:nvPr/>
        </p:nvSpPr>
        <p:spPr>
          <a:xfrm>
            <a:off x="5542353" y="4385481"/>
            <a:ext cx="937578" cy="3535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46</a:t>
            </a:fld>
            <a:endParaRPr lang="en-US" altLang="ja-JP"/>
          </a:p>
        </p:txBody>
      </p:sp>
      <p:sp>
        <p:nvSpPr>
          <p:cNvPr id="11" name="Text Box 161"/>
          <p:cNvSpPr txBox="1">
            <a:spLocks noChangeArrowheads="1"/>
          </p:cNvSpPr>
          <p:nvPr/>
        </p:nvSpPr>
        <p:spPr bwMode="auto">
          <a:xfrm>
            <a:off x="5791200" y="3520417"/>
            <a:ext cx="2971935" cy="632685"/>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⊞を開いて外部リンクから、「</a:t>
            </a:r>
            <a:r>
              <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PubMed</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」を開く</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49981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47</a:t>
            </a:fld>
            <a:endParaRPr lang="en-US" altLang="ja-JP"/>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l="8173" r="10192"/>
          <a:stretch/>
        </p:blipFill>
        <p:spPr>
          <a:xfrm>
            <a:off x="536331" y="624640"/>
            <a:ext cx="8274989" cy="5301375"/>
          </a:xfrm>
          <a:prstGeom prst="rect">
            <a:avLst/>
          </a:prstGeom>
          <a:ln>
            <a:solidFill>
              <a:schemeClr val="tx2"/>
            </a:solidFill>
          </a:ln>
          <a:effectLst>
            <a:outerShdw blurRad="292100" dist="139700" dir="2700000" algn="tl" rotWithShape="0">
              <a:srgbClr val="333333">
                <a:alpha val="65000"/>
              </a:srgbClr>
            </a:outerShdw>
          </a:effectLst>
        </p:spPr>
      </p:pic>
      <p:sp>
        <p:nvSpPr>
          <p:cNvPr id="4" name="Text Box 161"/>
          <p:cNvSpPr txBox="1">
            <a:spLocks noChangeArrowheads="1"/>
          </p:cNvSpPr>
          <p:nvPr/>
        </p:nvSpPr>
        <p:spPr bwMode="auto">
          <a:xfrm>
            <a:off x="4243418" y="291618"/>
            <a:ext cx="3027820" cy="666044"/>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“インスリン”と“脂肪肝”が翻訳されて検索されている</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7575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61"/>
          <p:cNvSpPr txBox="1">
            <a:spLocks noChangeArrowheads="1"/>
          </p:cNvSpPr>
          <p:nvPr/>
        </p:nvSpPr>
        <p:spPr bwMode="auto">
          <a:xfrm>
            <a:off x="1429767" y="68264"/>
            <a:ext cx="642246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生命科学データベース横断検索</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mobile</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11967"/>
          <a:stretch/>
        </p:blipFill>
        <p:spPr bwMode="auto">
          <a:xfrm>
            <a:off x="245656" y="562449"/>
            <a:ext cx="3099870" cy="553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54817" y="953936"/>
            <a:ext cx="3018145" cy="494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990788" y="1409235"/>
            <a:ext cx="3018145" cy="4814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932517" y="1695256"/>
            <a:ext cx="2989223" cy="4899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4094328" y="562449"/>
            <a:ext cx="504798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7"/>
              </a:rPr>
              <a:t>https://biosciencedbc.jp/dbsearch/mobile/</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48</a:t>
            </a:fld>
            <a:endParaRPr lang="en-US" altLang="ja-JP"/>
          </a:p>
        </p:txBody>
      </p:sp>
    </p:spTree>
    <p:extLst>
      <p:ext uri="{BB962C8B-B14F-4D97-AF65-F5344CB8AC3E}">
        <p14:creationId xmlns:p14="http://schemas.microsoft.com/office/powerpoint/2010/main" val="2157029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7" name="正方形/長方形 6"/>
          <p:cNvSpPr/>
          <p:nvPr/>
        </p:nvSpPr>
        <p:spPr>
          <a:xfrm>
            <a:off x="486137" y="3093484"/>
            <a:ext cx="8073663" cy="96312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49</a:t>
            </a:fld>
            <a:endParaRPr lang="en-US" altLang="ja-JP"/>
          </a:p>
        </p:txBody>
      </p:sp>
    </p:spTree>
    <p:extLst>
      <p:ext uri="{BB962C8B-B14F-4D97-AF65-F5344CB8AC3E}">
        <p14:creationId xmlns:p14="http://schemas.microsoft.com/office/powerpoint/2010/main" val="8433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4" name="タイトル 1"/>
          <p:cNvSpPr txBox="1">
            <a:spLocks/>
          </p:cNvSpPr>
          <p:nvPr/>
        </p:nvSpPr>
        <p:spPr>
          <a:xfrm>
            <a:off x="1245994" y="192114"/>
            <a:ext cx="6647704" cy="498351"/>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fontAlgn="auto">
              <a:spcAft>
                <a:spcPts val="0"/>
              </a:spcAft>
              <a:defRPr/>
            </a:pPr>
            <a:r>
              <a:rPr lang="ja-JP" altLang="en-US" sz="32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転換期を迎える生命科学</a:t>
            </a:r>
          </a:p>
        </p:txBody>
      </p:sp>
      <p:sp>
        <p:nvSpPr>
          <p:cNvPr id="5" name="コンテンツ プレースホルダー 2"/>
          <p:cNvSpPr txBox="1">
            <a:spLocks/>
          </p:cNvSpPr>
          <p:nvPr/>
        </p:nvSpPr>
        <p:spPr>
          <a:xfrm>
            <a:off x="536084" y="1295372"/>
            <a:ext cx="7831168" cy="124255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fontAlgn="auto">
              <a:lnSpc>
                <a:spcPct val="150000"/>
              </a:lnSpc>
              <a:spcAft>
                <a:spcPts val="0"/>
              </a:spcAft>
              <a:defRPr/>
            </a:pPr>
            <a:r>
              <a:rPr lang="ja-JP" altLang="en-US" sz="2800" dirty="0">
                <a:latin typeface="メイリオ" panose="020B0604030504040204" pitchFamily="50" charset="-128"/>
                <a:ea typeface="メイリオ" panose="020B0604030504040204" pitchFamily="50" charset="-128"/>
              </a:rPr>
              <a:t>生命科学の情報爆発</a:t>
            </a:r>
            <a:endParaRPr lang="en-US" altLang="ja-JP" sz="2800" dirty="0">
              <a:latin typeface="メイリオ" panose="020B0604030504040204" pitchFamily="50" charset="-128"/>
              <a:ea typeface="メイリオ" panose="020B0604030504040204" pitchFamily="50" charset="-128"/>
            </a:endParaRPr>
          </a:p>
          <a:p>
            <a:pPr fontAlgn="auto">
              <a:lnSpc>
                <a:spcPct val="150000"/>
              </a:lnSpc>
              <a:spcAft>
                <a:spcPts val="0"/>
              </a:spcAft>
              <a:defRPr/>
            </a:pPr>
            <a:r>
              <a:rPr lang="ja-JP" altLang="en-US" sz="2800" dirty="0">
                <a:latin typeface="メイリオ" panose="020B0604030504040204" pitchFamily="50" charset="-128"/>
                <a:ea typeface="メイリオ" panose="020B0604030504040204" pitchFamily="50" charset="-128"/>
              </a:rPr>
              <a:t>仮説検証型からデータ駆動型の科学への転換</a:t>
            </a:r>
            <a:endParaRPr lang="en-US" altLang="ja-JP"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501445" y="3967216"/>
            <a:ext cx="8185355" cy="2031325"/>
          </a:xfrm>
          <a:prstGeom prst="rect">
            <a:avLst/>
          </a:prstGeom>
          <a:noFill/>
        </p:spPr>
        <p:txBody>
          <a:bodyPr wrap="square" rtlCol="0">
            <a:spAutoFit/>
          </a:bodyPr>
          <a:lstStyle/>
          <a:p>
            <a:pPr marL="342900" lvl="0" indent="-342900" fontAlgn="auto">
              <a:lnSpc>
                <a:spcPct val="150000"/>
              </a:lnSpc>
              <a:spcAft>
                <a:spcPts val="0"/>
              </a:spcAft>
              <a:buFont typeface="Arial" panose="020B0604020202020204" pitchFamily="34" charset="0"/>
              <a:buChar char="•"/>
              <a:defRPr/>
            </a:pPr>
            <a:r>
              <a:rPr lang="ja-JP" altLang="en-US" sz="2800" dirty="0">
                <a:solidFill>
                  <a:prstClr val="black"/>
                </a:solidFill>
                <a:latin typeface="メイリオ" panose="020B0604030504040204" pitchFamily="50" charset="-128"/>
                <a:ea typeface="メイリオ" panose="020B0604030504040204" pitchFamily="50" charset="-128"/>
              </a:rPr>
              <a:t>データ、データベースを自由に使いこなす</a:t>
            </a:r>
            <a:endParaRPr lang="en-US" altLang="ja-JP" sz="2800" dirty="0">
              <a:solidFill>
                <a:prstClr val="black"/>
              </a:solidFill>
              <a:latin typeface="メイリオ" panose="020B0604030504040204" pitchFamily="50" charset="-128"/>
              <a:ea typeface="メイリオ" panose="020B0604030504040204" pitchFamily="50" charset="-128"/>
            </a:endParaRPr>
          </a:p>
          <a:p>
            <a:pPr marL="342900" lvl="0" indent="-342900" fontAlgn="auto">
              <a:lnSpc>
                <a:spcPct val="150000"/>
              </a:lnSpc>
              <a:spcAft>
                <a:spcPts val="0"/>
              </a:spcAft>
              <a:buFont typeface="Arial" panose="020B0604020202020204" pitchFamily="34" charset="0"/>
              <a:buChar char="•"/>
              <a:defRPr/>
            </a:pPr>
            <a:r>
              <a:rPr lang="ja-JP" altLang="en-US" sz="2800" dirty="0">
                <a:solidFill>
                  <a:prstClr val="black"/>
                </a:solidFill>
                <a:latin typeface="メイリオ" panose="020B0604030504040204" pitchFamily="50" charset="-128"/>
                <a:ea typeface="メイリオ" panose="020B0604030504040204" pitchFamily="50" charset="-128"/>
              </a:rPr>
              <a:t>情報学、</a:t>
            </a:r>
            <a:r>
              <a:rPr lang="en-US" altLang="ja-JP" sz="2800" dirty="0">
                <a:solidFill>
                  <a:prstClr val="black"/>
                </a:solidFill>
                <a:latin typeface="メイリオ" panose="020B0604030504040204" pitchFamily="50" charset="-128"/>
                <a:ea typeface="メイリオ" panose="020B0604030504040204" pitchFamily="50" charset="-128"/>
              </a:rPr>
              <a:t> </a:t>
            </a:r>
            <a:r>
              <a:rPr lang="ja-JP" altLang="en-US" sz="2800" dirty="0">
                <a:solidFill>
                  <a:prstClr val="black"/>
                </a:solidFill>
                <a:latin typeface="メイリオ" panose="020B0604030504040204" pitchFamily="50" charset="-128"/>
                <a:ea typeface="メイリオ" panose="020B0604030504040204" pitchFamily="50" charset="-128"/>
              </a:rPr>
              <a:t>統計学、数学、計算機科学などの融合</a:t>
            </a:r>
            <a:endParaRPr lang="en-US" altLang="ja-JP" sz="2800" dirty="0">
              <a:solidFill>
                <a:prstClr val="black"/>
              </a:solidFill>
              <a:latin typeface="メイリオ" panose="020B0604030504040204" pitchFamily="50" charset="-128"/>
              <a:ea typeface="メイリオ" panose="020B0604030504040204" pitchFamily="50" charset="-128"/>
            </a:endParaRPr>
          </a:p>
          <a:p>
            <a:pPr marL="342900" lvl="0" indent="-342900" fontAlgn="auto">
              <a:lnSpc>
                <a:spcPct val="150000"/>
              </a:lnSpc>
              <a:spcAft>
                <a:spcPts val="0"/>
              </a:spcAft>
              <a:buFont typeface="Arial" panose="020B0604020202020204" pitchFamily="34" charset="0"/>
              <a:buChar char="•"/>
              <a:defRPr/>
            </a:pPr>
            <a:r>
              <a:rPr lang="ja-JP" altLang="en-US" sz="2800" dirty="0">
                <a:solidFill>
                  <a:prstClr val="black"/>
                </a:solidFill>
                <a:latin typeface="メイリオ" panose="020B0604030504040204" pitchFamily="50" charset="-128"/>
                <a:ea typeface="メイリオ" panose="020B0604030504040204" pitchFamily="50" charset="-128"/>
              </a:rPr>
              <a:t>データの統合による知識発見</a:t>
            </a:r>
          </a:p>
        </p:txBody>
      </p:sp>
      <p:sp>
        <p:nvSpPr>
          <p:cNvPr id="7" name="下矢印 31"/>
          <p:cNvSpPr/>
          <p:nvPr/>
        </p:nvSpPr>
        <p:spPr>
          <a:xfrm>
            <a:off x="3396902" y="2714411"/>
            <a:ext cx="1197220" cy="1076325"/>
          </a:xfrm>
          <a:prstGeom prst="downArrow">
            <a:avLst/>
          </a:prstGeom>
        </p:spPr>
        <p:style>
          <a:lnRef idx="1">
            <a:schemeClr val="dk1"/>
          </a:lnRef>
          <a:fillRef idx="2">
            <a:schemeClr val="dk1"/>
          </a:fillRef>
          <a:effectRef idx="1">
            <a:schemeClr val="dk1"/>
          </a:effectRef>
          <a:fontRef idx="minor">
            <a:schemeClr val="dk1"/>
          </a:fontRef>
        </p:style>
        <p:txBody>
          <a:bodyPr lIns="77925" tIns="38963" rIns="77925" bIns="38963" anchor="ctr"/>
          <a:lstStyle/>
          <a:p>
            <a:pPr algn="ct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スライド番号プレースホルダー 7"/>
          <p:cNvSpPr>
            <a:spLocks noGrp="1"/>
          </p:cNvSpPr>
          <p:nvPr>
            <p:ph type="sldNum" sz="quarter" idx="12"/>
          </p:nvPr>
        </p:nvSpPr>
        <p:spPr/>
        <p:txBody>
          <a:bodyPr/>
          <a:lstStyle/>
          <a:p>
            <a:pPr>
              <a:defRPr/>
            </a:pPr>
            <a:fld id="{86EE3BCA-E093-6943-9DB2-5EBC387AED03}" type="slidenum">
              <a:rPr lang="en-US" altLang="ja-JP" smtClean="0"/>
              <a:pPr>
                <a:defRPr/>
              </a:pPr>
              <a:t>5</a:t>
            </a:fld>
            <a:endParaRPr lang="en-US" altLang="ja-JP"/>
          </a:p>
        </p:txBody>
      </p:sp>
    </p:spTree>
    <p:extLst>
      <p:ext uri="{BB962C8B-B14F-4D97-AF65-F5344CB8AC3E}">
        <p14:creationId xmlns:p14="http://schemas.microsoft.com/office/powerpoint/2010/main" val="375620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475"/>
            <a:ext cx="6823881" cy="4362937"/>
          </a:xfrm>
          <a:prstGeom prst="rect">
            <a:avLst/>
          </a:prstGeom>
        </p:spPr>
        <p:txBody>
          <a:bodyPr wrap="square" lIns="77925" tIns="38963" rIns="77925" bIns="38963">
            <a:spAutoFit/>
          </a:bodyPr>
          <a:lstStyle/>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どんな</a:t>
            </a: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がどこ</a:t>
            </a:r>
            <a:r>
              <a:rPr lang="en-US" altLang="ja-JP" sz="2400" dirty="0">
                <a:solidFill>
                  <a:schemeClr val="bg1">
                    <a:lumMod val="75000"/>
                  </a:schemeClr>
                </a:solidFill>
                <a:latin typeface="メイリオ" pitchFamily="50" charset="-128"/>
                <a:ea typeface="メイリオ" pitchFamily="50" charset="-128"/>
                <a:cs typeface="メイリオ" pitchFamily="50" charset="-128"/>
              </a:rPr>
              <a:t>(URL</a:t>
            </a:r>
            <a:r>
              <a:rPr lang="ja-JP" altLang="en-US" sz="2400" dirty="0">
                <a:solidFill>
                  <a:schemeClr val="bg1">
                    <a:lumMod val="75000"/>
                  </a:schemeClr>
                </a:solidFill>
                <a:latin typeface="メイリオ" pitchFamily="50" charset="-128"/>
                <a:ea typeface="メイリオ" pitchFamily="50" charset="-128"/>
                <a:cs typeface="メイリオ" pitchFamily="50" charset="-128"/>
              </a:rPr>
              <a:t>は？</a:t>
            </a:r>
            <a:r>
              <a:rPr lang="en-US" altLang="ja-JP" sz="2400" dirty="0">
                <a:solidFill>
                  <a:schemeClr val="bg1">
                    <a:lumMod val="75000"/>
                  </a:schemeClr>
                </a:solidFill>
                <a:latin typeface="メイリオ" pitchFamily="50" charset="-128"/>
                <a:ea typeface="メイリオ" pitchFamily="50" charset="-128"/>
                <a:cs typeface="メイリオ" pitchFamily="50" charset="-128"/>
              </a:rPr>
              <a:t>)</a:t>
            </a:r>
            <a:r>
              <a:rPr lang="ja-JP" altLang="en-US" sz="2400" dirty="0">
                <a:solidFill>
                  <a:schemeClr val="bg1">
                    <a:lumMod val="75000"/>
                  </a:schemeClr>
                </a:solidFill>
                <a:latin typeface="メイリオ" pitchFamily="50" charset="-128"/>
                <a:ea typeface="メイリオ" pitchFamily="50" charset="-128"/>
                <a:cs typeface="メイリオ" pitchFamily="50" charset="-128"/>
              </a:rPr>
              <a:t>にあるのか？</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欲しいデータは既に誰かが作成、</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公開しているのでは？</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endParaRPr lang="ja-JP" altLang="en-US" sz="2000"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solidFill>
                  <a:schemeClr val="bg1">
                    <a:lumMod val="75000"/>
                  </a:schemeClr>
                </a:solidFill>
                <a:latin typeface="メイリオ" pitchFamily="50" charset="-128"/>
                <a:ea typeface="メイリオ" pitchFamily="50" charset="-128"/>
                <a:cs typeface="メイリオ" pitchFamily="50" charset="-128"/>
              </a:rPr>
              <a:t>複数の</a:t>
            </a: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内を横断的に検索できないか？</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r>
              <a:rPr lang="en-US" altLang="ja-JP" sz="2000" dirty="0">
                <a:solidFill>
                  <a:schemeClr val="bg1">
                    <a:lumMod val="75000"/>
                  </a:schemeClr>
                </a:solidFill>
                <a:latin typeface="メイリオ" pitchFamily="50" charset="-128"/>
                <a:ea typeface="メイリオ" pitchFamily="50" charset="-128"/>
                <a:cs typeface="メイリオ" pitchFamily="50" charset="-128"/>
              </a:rPr>
              <a:t>DB</a:t>
            </a:r>
            <a:r>
              <a:rPr lang="ja-JP" altLang="en-US" sz="2000" dirty="0">
                <a:solidFill>
                  <a:schemeClr val="bg1">
                    <a:lumMod val="75000"/>
                  </a:schemeClr>
                </a:solidFill>
                <a:latin typeface="メイリオ" pitchFamily="50" charset="-128"/>
                <a:ea typeface="メイリオ" pitchFamily="50" charset="-128"/>
                <a:cs typeface="メイリオ" pitchFamily="50" charset="-128"/>
              </a:rPr>
              <a:t>ごとに訪れて検索するのは手間</a:t>
            </a:r>
          </a:p>
          <a:p>
            <a:pPr marL="633142" lvl="1">
              <a:lnSpc>
                <a:spcPct val="120000"/>
              </a:lnSpc>
              <a:defRPr/>
            </a:pPr>
            <a:r>
              <a:rPr lang="ja-JP" altLang="en-US" sz="2000" dirty="0">
                <a:solidFill>
                  <a:schemeClr val="bg1">
                    <a:lumMod val="75000"/>
                  </a:schemeClr>
                </a:solidFill>
                <a:latin typeface="メイリオ" pitchFamily="50" charset="-128"/>
                <a:ea typeface="メイリオ" pitchFamily="50" charset="-128"/>
                <a:cs typeface="メイリオ" pitchFamily="50" charset="-128"/>
              </a:rPr>
              <a:t>文献や特許など異なる</a:t>
            </a:r>
            <a:r>
              <a:rPr lang="en-US" altLang="ja-JP" sz="2000" dirty="0">
                <a:solidFill>
                  <a:schemeClr val="bg1">
                    <a:lumMod val="75000"/>
                  </a:schemeClr>
                </a:solidFill>
                <a:latin typeface="メイリオ" pitchFamily="50" charset="-128"/>
                <a:ea typeface="メイリオ" pitchFamily="50" charset="-128"/>
                <a:cs typeface="メイリオ" pitchFamily="50" charset="-128"/>
              </a:rPr>
              <a:t>DB</a:t>
            </a:r>
            <a:r>
              <a:rPr lang="ja-JP" altLang="en-US" sz="2000" dirty="0">
                <a:solidFill>
                  <a:schemeClr val="bg1">
                    <a:lumMod val="75000"/>
                  </a:schemeClr>
                </a:solidFill>
                <a:latin typeface="メイリオ" pitchFamily="50" charset="-128"/>
                <a:ea typeface="メイリオ" pitchFamily="50" charset="-128"/>
                <a:cs typeface="メイリオ" pitchFamily="50" charset="-128"/>
              </a:rPr>
              <a:t>を一括検索できれば</a:t>
            </a:r>
            <a:endParaRPr lang="en-US" altLang="ja-JP" sz="2000" dirty="0">
              <a:solidFill>
                <a:schemeClr val="bg1">
                  <a:lumMod val="75000"/>
                </a:schemeClr>
              </a:solidFill>
              <a:latin typeface="メイリオ" pitchFamily="50" charset="-128"/>
              <a:ea typeface="メイリオ" pitchFamily="50" charset="-128"/>
              <a:cs typeface="メイリオ" pitchFamily="50" charset="-128"/>
            </a:endParaRPr>
          </a:p>
          <a:p>
            <a:pPr marL="633142" lvl="1">
              <a:lnSpc>
                <a:spcPct val="120000"/>
              </a:lnSpc>
              <a:defRPr/>
            </a:pPr>
            <a:endParaRPr lang="en-US" altLang="ja-JP" dirty="0">
              <a:latin typeface="メイリオ" pitchFamily="50" charset="-128"/>
              <a:ea typeface="メイリオ" pitchFamily="50" charset="-128"/>
              <a:cs typeface="メイリオ" pitchFamily="50" charset="-128"/>
            </a:endParaRPr>
          </a:p>
          <a:p>
            <a:pPr marL="681845" indent="-438329">
              <a:lnSpc>
                <a:spcPct val="120000"/>
              </a:lnSpc>
              <a:buFont typeface="+mj-lt"/>
              <a:buAutoNum type="arabicPeriod"/>
              <a:defRPr/>
            </a:pPr>
            <a:r>
              <a:rPr lang="ja-JP" altLang="en-US" sz="2400" dirty="0">
                <a:latin typeface="メイリオ" pitchFamily="50" charset="-128"/>
                <a:ea typeface="メイリオ" pitchFamily="50" charset="-128"/>
                <a:cs typeface="メイリオ" pitchFamily="50" charset="-128"/>
              </a:rPr>
              <a:t>データセットを取得できないか？</a:t>
            </a:r>
          </a:p>
          <a:p>
            <a:pPr marL="633142" lvl="1">
              <a:lnSpc>
                <a:spcPct val="120000"/>
              </a:lnSpc>
              <a:defRP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インタフェースに囚われずに⾃由に使いたい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633142" lvl="1">
              <a:lnSpc>
                <a:spcPct val="120000"/>
              </a:lnSpc>
              <a:defRPr/>
            </a:pPr>
            <a:r>
              <a:rPr lang="ja-JP" altLang="en-US" sz="2000" dirty="0">
                <a:latin typeface="メイリオ" pitchFamily="50" charset="-128"/>
                <a:ea typeface="メイリオ" pitchFamily="50" charset="-128"/>
                <a:cs typeface="メイリオ" pitchFamily="50" charset="-128"/>
              </a:rPr>
              <a:t>手持ちのデータと組み合わせてみたい</a:t>
            </a:r>
            <a:endParaRPr lang="en-US" altLang="ja-JP" sz="2000" dirty="0">
              <a:latin typeface="メイリオ" pitchFamily="50" charset="-128"/>
              <a:ea typeface="メイリオ" pitchFamily="50" charset="-128"/>
              <a:cs typeface="メイリオ" pitchFamily="50" charset="-128"/>
            </a:endParaRPr>
          </a:p>
        </p:txBody>
      </p:sp>
      <p:sp>
        <p:nvSpPr>
          <p:cNvPr id="15362" name="Text Box 161"/>
          <p:cNvSpPr txBox="1">
            <a:spLocks noChangeArrowheads="1"/>
          </p:cNvSpPr>
          <p:nvPr/>
        </p:nvSpPr>
        <p:spPr bwMode="auto">
          <a:xfrm>
            <a:off x="1518604" y="61242"/>
            <a:ext cx="610139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itchFamily="50" charset="-128"/>
                <a:ea typeface="メイリオ" pitchFamily="50" charset="-128"/>
                <a:cs typeface="メイリオ" pitchFamily="50" charset="-128"/>
              </a:rPr>
              <a:t>生命科学分野の</a:t>
            </a:r>
            <a:r>
              <a:rPr lang="en-US" altLang="ja-JP" sz="2800" dirty="0">
                <a:latin typeface="メイリオ" pitchFamily="50" charset="-128"/>
                <a:ea typeface="メイリオ" pitchFamily="50" charset="-128"/>
                <a:cs typeface="メイリオ" pitchFamily="50" charset="-128"/>
              </a:rPr>
              <a:t>DB</a:t>
            </a:r>
            <a:r>
              <a:rPr lang="ja-JP" altLang="en-US" sz="2800" dirty="0">
                <a:latin typeface="メイリオ" pitchFamily="50" charset="-128"/>
                <a:ea typeface="メイリオ" pitchFamily="50" charset="-128"/>
                <a:cs typeface="メイリオ" pitchFamily="50" charset="-128"/>
              </a:rPr>
              <a:t>に対する要望</a:t>
            </a:r>
          </a:p>
        </p:txBody>
      </p:sp>
      <p:grpSp>
        <p:nvGrpSpPr>
          <p:cNvPr id="6" name="グループ化 5"/>
          <p:cNvGrpSpPr/>
          <p:nvPr/>
        </p:nvGrpSpPr>
        <p:grpSpPr>
          <a:xfrm>
            <a:off x="5987866" y="1520668"/>
            <a:ext cx="3032395" cy="1447800"/>
            <a:chOff x="5987866" y="1253968"/>
            <a:chExt cx="3032395" cy="1447800"/>
          </a:xfrm>
        </p:grpSpPr>
        <p:pic>
          <p:nvPicPr>
            <p:cNvPr id="14352" name="図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25669" y="1949293"/>
              <a:ext cx="69459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6501803" y="1253968"/>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のカタログ</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sp>
          <p:nvSpPr>
            <p:cNvPr id="4" name="右矢印 3"/>
            <p:cNvSpPr/>
            <p:nvPr/>
          </p:nvSpPr>
          <p:spPr>
            <a:xfrm>
              <a:off x="5987866" y="143906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5987865" y="3330420"/>
            <a:ext cx="3166284" cy="1106398"/>
            <a:chOff x="5987865" y="3063720"/>
            <a:chExt cx="3166284" cy="1106398"/>
          </a:xfrm>
        </p:grpSpPr>
        <p:sp>
          <p:nvSpPr>
            <p:cNvPr id="21" name="角丸四角形 20"/>
            <p:cNvSpPr/>
            <p:nvPr/>
          </p:nvSpPr>
          <p:spPr>
            <a:xfrm>
              <a:off x="6514992" y="3063720"/>
              <a:ext cx="2473569" cy="695325"/>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defRPr/>
              </a:pPr>
              <a:r>
                <a:rPr lang="en-US" altLang="ja-JP" sz="2400" dirty="0">
                  <a:solidFill>
                    <a:schemeClr val="bg1">
                      <a:lumMod val="75000"/>
                    </a:schemeClr>
                  </a:solidFill>
                  <a:latin typeface="メイリオ" pitchFamily="50" charset="-128"/>
                  <a:ea typeface="メイリオ" pitchFamily="50" charset="-128"/>
                  <a:cs typeface="メイリオ" pitchFamily="50" charset="-128"/>
                </a:rPr>
                <a:t>DB</a:t>
              </a:r>
              <a:r>
                <a:rPr lang="ja-JP" altLang="en-US" sz="2400" dirty="0">
                  <a:solidFill>
                    <a:schemeClr val="bg1">
                      <a:lumMod val="75000"/>
                    </a:schemeClr>
                  </a:solidFill>
                  <a:latin typeface="メイリオ" pitchFamily="50" charset="-128"/>
                  <a:ea typeface="メイリオ" pitchFamily="50" charset="-128"/>
                  <a:cs typeface="メイリオ" pitchFamily="50" charset="-128"/>
                </a:rPr>
                <a:t>の一括検索</a:t>
              </a:r>
              <a:endParaRPr lang="en-US" altLang="ja-JP" sz="2400" dirty="0">
                <a:solidFill>
                  <a:schemeClr val="bg1">
                    <a:lumMod val="75000"/>
                  </a:schemeClr>
                </a:solidFill>
                <a:latin typeface="メイリオ" pitchFamily="50" charset="-128"/>
                <a:ea typeface="メイリオ" pitchFamily="50" charset="-128"/>
                <a:cs typeface="メイリオ" pitchFamily="50" charset="-128"/>
              </a:endParaRPr>
            </a:p>
          </p:txBody>
        </p:sp>
        <p:pic>
          <p:nvPicPr>
            <p:cNvPr id="14351" name="Picture 14" descr="C:\Documents and Settings\admin\My Documents\アーカイブ\ポスター\素材\Actions-page-zoom-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0492" y="3579567"/>
              <a:ext cx="543657"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p:cNvSpPr/>
            <p:nvPr/>
          </p:nvSpPr>
          <p:spPr>
            <a:xfrm>
              <a:off x="5987865" y="3240785"/>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5987864" y="4756219"/>
            <a:ext cx="3166285" cy="1581094"/>
            <a:chOff x="5987864" y="4489519"/>
            <a:chExt cx="3166285" cy="1581094"/>
          </a:xfrm>
        </p:grpSpPr>
        <p:sp>
          <p:nvSpPr>
            <p:cNvPr id="26" name="角丸四角形 25"/>
            <p:cNvSpPr/>
            <p:nvPr/>
          </p:nvSpPr>
          <p:spPr>
            <a:xfrm>
              <a:off x="6490369" y="4489519"/>
              <a:ext cx="2475034" cy="1071563"/>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r>
                <a:rPr lang="ja-JP" altLang="en-US" sz="2400" dirty="0">
                  <a:solidFill>
                    <a:schemeClr val="tx1"/>
                  </a:solidFill>
                  <a:latin typeface="メイリオ" pitchFamily="50" charset="-128"/>
                  <a:ea typeface="メイリオ" pitchFamily="50" charset="-128"/>
                  <a:cs typeface="メイリオ" pitchFamily="50" charset="-128"/>
                </a:rPr>
                <a:t>データの一括</a:t>
              </a:r>
              <a:endParaRPr lang="en-US" altLang="ja-JP" sz="2400" dirty="0">
                <a:solidFill>
                  <a:schemeClr val="tx1"/>
                </a:solidFill>
                <a:latin typeface="メイリオ" pitchFamily="50" charset="-128"/>
                <a:ea typeface="メイリオ" pitchFamily="50" charset="-128"/>
                <a:cs typeface="メイリオ" pitchFamily="50" charset="-128"/>
              </a:endParaRPr>
            </a:p>
            <a:p>
              <a:pPr algn="ctr"/>
              <a:r>
                <a:rPr lang="ja-JP" altLang="en-US" sz="2400" dirty="0">
                  <a:solidFill>
                    <a:schemeClr val="tx1"/>
                  </a:solidFill>
                  <a:latin typeface="メイリオ" pitchFamily="50" charset="-128"/>
                  <a:ea typeface="メイリオ" pitchFamily="50" charset="-128"/>
                  <a:cs typeface="メイリオ" pitchFamily="50" charset="-128"/>
                </a:rPr>
                <a:t>ダウンロード</a:t>
              </a:r>
              <a:endParaRPr lang="en-US" altLang="ja-JP" sz="2400" dirty="0">
                <a:solidFill>
                  <a:schemeClr val="tx1"/>
                </a:solidFill>
                <a:latin typeface="メイリオ" pitchFamily="50" charset="-128"/>
                <a:ea typeface="メイリオ" pitchFamily="50" charset="-128"/>
                <a:cs typeface="メイリオ" pitchFamily="50" charset="-128"/>
              </a:endParaRPr>
            </a:p>
          </p:txBody>
        </p:sp>
        <p:grpSp>
          <p:nvGrpSpPr>
            <p:cNvPr id="14350" name="グループ化 60"/>
            <p:cNvGrpSpPr>
              <a:grpSpLocks/>
            </p:cNvGrpSpPr>
            <p:nvPr/>
          </p:nvGrpSpPr>
          <p:grpSpPr bwMode="auto">
            <a:xfrm>
              <a:off x="8433180" y="5313374"/>
              <a:ext cx="720969" cy="757239"/>
              <a:chOff x="5130800" y="8859838"/>
              <a:chExt cx="1333500" cy="1295400"/>
            </a:xfrm>
          </p:grpSpPr>
          <p:pic>
            <p:nvPicPr>
              <p:cNvPr id="15376" name="Picture 13" descr="C:\Documents and Settings\admin\My Documents\アーカイブ\ポスター\素材\Places-server-database-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30800" y="88598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7" descr="C:\Documents and Settings\admin\My Documents\アーカイブ\ポスター\素材\Actions-arrow-down-icon7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78500" y="946943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右矢印 17"/>
            <p:cNvSpPr/>
            <p:nvPr/>
          </p:nvSpPr>
          <p:spPr>
            <a:xfrm>
              <a:off x="5987864" y="4854704"/>
              <a:ext cx="409433" cy="3411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 name="グループ化 4"/>
          <p:cNvGrpSpPr/>
          <p:nvPr/>
        </p:nvGrpSpPr>
        <p:grpSpPr>
          <a:xfrm>
            <a:off x="6490370" y="743372"/>
            <a:ext cx="2498192" cy="645416"/>
            <a:chOff x="6490370" y="476672"/>
            <a:chExt cx="2498192" cy="645416"/>
          </a:xfrm>
        </p:grpSpPr>
        <p:sp>
          <p:nvSpPr>
            <p:cNvPr id="7" name="右中かっこ 6"/>
            <p:cNvSpPr/>
            <p:nvPr/>
          </p:nvSpPr>
          <p:spPr>
            <a:xfrm rot="16200000">
              <a:off x="7562044" y="-304429"/>
              <a:ext cx="354843" cy="24981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6732240" y="476672"/>
              <a:ext cx="19944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NBDC</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のサービス</a:t>
              </a:r>
            </a:p>
          </p:txBody>
        </p:sp>
      </p:grpSp>
      <p:sp>
        <p:nvSpPr>
          <p:cNvPr id="23" name="フローチャート : 準備 19"/>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50</a:t>
            </a:fld>
            <a:endParaRPr lang="en-US" altLang="ja-JP"/>
          </a:p>
        </p:txBody>
      </p:sp>
    </p:spTree>
    <p:extLst>
      <p:ext uri="{BB962C8B-B14F-4D97-AF65-F5344CB8AC3E}">
        <p14:creationId xmlns:p14="http://schemas.microsoft.com/office/powerpoint/2010/main" val="341237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14" name="Text Box 161"/>
          <p:cNvSpPr txBox="1">
            <a:spLocks noChangeArrowheads="1"/>
          </p:cNvSpPr>
          <p:nvPr/>
        </p:nvSpPr>
        <p:spPr bwMode="auto">
          <a:xfrm>
            <a:off x="1524000" y="68264"/>
            <a:ext cx="7184571"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概要</a:t>
            </a:r>
          </a:p>
        </p:txBody>
      </p:sp>
      <p:sp>
        <p:nvSpPr>
          <p:cNvPr id="3" name="テキスト ボックス 2"/>
          <p:cNvSpPr txBox="1"/>
          <p:nvPr/>
        </p:nvSpPr>
        <p:spPr>
          <a:xfrm>
            <a:off x="360162" y="2265526"/>
            <a:ext cx="8605241" cy="3416320"/>
          </a:xfrm>
          <a:prstGeom prst="rect">
            <a:avLst/>
          </a:prstGeom>
          <a:noFill/>
        </p:spPr>
        <p:txBody>
          <a:bodyPr wrap="none" rtlCol="0">
            <a:spAutoFit/>
          </a:bodyPr>
          <a:lstStyle/>
          <a:p>
            <a:pPr marL="285750" indent="-28575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国内で作成された</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を丸ごとダウンロードできるサービス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32526" lvl="1" indent="-3429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収録</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142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件</a:t>
            </a:r>
          </a:p>
          <a:p>
            <a:pPr marL="285750" indent="-285750">
              <a:buFont typeface="Arial" pitchFamily="34" charset="0"/>
              <a:buChar char="•"/>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itchFamily="34" charset="0"/>
              <a:buChar cha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CSV</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や</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RDF</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形式でデータをダウンロード可能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32526" lvl="1" indent="-342900">
              <a:buFont typeface="Wingdings" panose="05000000000000000000" pitchFamily="2" charset="2"/>
              <a:buChar char="Ø"/>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やデータについての説明（メタデータ）</a:t>
            </a:r>
          </a:p>
          <a:p>
            <a:pPr marL="285750" indent="-285750">
              <a:buFont typeface="Arial" pitchFamily="34" charset="0"/>
              <a:buChar char="•"/>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データは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ライセンスで配布</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32526" lvl="1" indent="-342900">
              <a:buFont typeface="Wingdings" panose="05000000000000000000" pitchFamily="2" charset="2"/>
              <a:buChar char="Ø"/>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継承ライセンス、利用許諾を統一して明確に</a:t>
            </a:r>
          </a:p>
          <a:p>
            <a:pPr marL="285750" indent="-285750">
              <a:buFont typeface="Arial" pitchFamily="34" charset="0"/>
              <a:buChar char="•"/>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角丸四角形 6"/>
          <p:cNvSpPr/>
          <p:nvPr/>
        </p:nvSpPr>
        <p:spPr>
          <a:xfrm>
            <a:off x="6490369" y="798466"/>
            <a:ext cx="2475034" cy="1071563"/>
          </a:xfrm>
          <a:prstGeom prst="roundRect">
            <a:avLst/>
          </a:prstGeom>
          <a:ln/>
        </p:spPr>
        <p:style>
          <a:lnRef idx="1">
            <a:schemeClr val="accent2"/>
          </a:lnRef>
          <a:fillRef idx="2">
            <a:schemeClr val="accent2"/>
          </a:fillRef>
          <a:effectRef idx="1">
            <a:schemeClr val="accent2"/>
          </a:effectRef>
          <a:fontRef idx="minor">
            <a:schemeClr val="dk1"/>
          </a:fontRef>
        </p:style>
        <p:txBody>
          <a:bodyPr lIns="77925" tIns="38963" rIns="77925" bIns="38963" anchor="ctr"/>
          <a:lstStyle/>
          <a:p>
            <a:pPr algn="ctr"/>
            <a:r>
              <a:rPr lang="ja-JP" altLang="en-US" sz="2400" dirty="0">
                <a:solidFill>
                  <a:schemeClr val="tx1"/>
                </a:solidFill>
                <a:latin typeface="メイリオ" pitchFamily="50" charset="-128"/>
                <a:ea typeface="メイリオ" pitchFamily="50" charset="-128"/>
                <a:cs typeface="メイリオ" pitchFamily="50" charset="-128"/>
              </a:rPr>
              <a:t>データの一括</a:t>
            </a:r>
            <a:endParaRPr lang="en-US" altLang="ja-JP" sz="2400" dirty="0">
              <a:solidFill>
                <a:schemeClr val="tx1"/>
              </a:solidFill>
              <a:latin typeface="メイリオ" pitchFamily="50" charset="-128"/>
              <a:ea typeface="メイリオ" pitchFamily="50" charset="-128"/>
              <a:cs typeface="メイリオ" pitchFamily="50" charset="-128"/>
            </a:endParaRPr>
          </a:p>
          <a:p>
            <a:pPr algn="ctr"/>
            <a:r>
              <a:rPr lang="ja-JP" altLang="en-US" sz="2400" dirty="0">
                <a:solidFill>
                  <a:schemeClr val="tx1"/>
                </a:solidFill>
                <a:latin typeface="メイリオ" pitchFamily="50" charset="-128"/>
                <a:ea typeface="メイリオ" pitchFamily="50" charset="-128"/>
                <a:cs typeface="メイリオ" pitchFamily="50" charset="-128"/>
              </a:rPr>
              <a:t>ダウンロード</a:t>
            </a:r>
            <a:endParaRPr lang="en-US" altLang="ja-JP" sz="2400" dirty="0">
              <a:solidFill>
                <a:schemeClr val="tx1"/>
              </a:solidFill>
              <a:latin typeface="メイリオ" pitchFamily="50" charset="-128"/>
              <a:ea typeface="メイリオ" pitchFamily="50" charset="-128"/>
              <a:cs typeface="メイリオ"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51</a:t>
            </a:fld>
            <a:endParaRPr lang="en-US" altLang="ja-JP"/>
          </a:p>
        </p:txBody>
      </p:sp>
    </p:spTree>
    <p:extLst>
      <p:ext uri="{BB962C8B-B14F-4D97-AF65-F5344CB8AC3E}">
        <p14:creationId xmlns:p14="http://schemas.microsoft.com/office/powerpoint/2010/main" val="1842451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38" name="Text Box 161"/>
          <p:cNvSpPr txBox="1">
            <a:spLocks noChangeArrowheads="1"/>
          </p:cNvSpPr>
          <p:nvPr/>
        </p:nvSpPr>
        <p:spPr bwMode="auto">
          <a:xfrm>
            <a:off x="1511916" y="65961"/>
            <a:ext cx="7495805"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a:t>
            </a:r>
            <a:r>
              <a:rPr lang="en-US" sz="2800" dirty="0" err="1">
                <a:latin typeface="メイリオ" panose="020B0604030504040204" pitchFamily="50" charset="-128"/>
                <a:ea typeface="メイリオ" panose="020B0604030504040204" pitchFamily="50" charset="-128"/>
                <a:cs typeface="メイリオ" panose="020B0604030504040204" pitchFamily="50" charset="-128"/>
              </a:rPr>
              <a:t>アーカイブの収録</a:t>
            </a: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8" name="表 7"/>
          <p:cNvGraphicFramePr>
            <a:graphicFrameLocks noGrp="1"/>
          </p:cNvGraphicFramePr>
          <p:nvPr>
            <p:extLst/>
          </p:nvPr>
        </p:nvGraphicFramePr>
        <p:xfrm>
          <a:off x="1358900" y="1038201"/>
          <a:ext cx="2989871" cy="4833281"/>
        </p:xfrm>
        <a:graphic>
          <a:graphicData uri="http://schemas.openxmlformats.org/drawingml/2006/table">
            <a:tbl>
              <a:tblPr/>
              <a:tblGrid>
                <a:gridCol w="2387600">
                  <a:extLst>
                    <a:ext uri="{9D8B030D-6E8A-4147-A177-3AD203B41FA5}">
                      <a16:colId xmlns:a16="http://schemas.microsoft.com/office/drawing/2014/main" val="20000"/>
                    </a:ext>
                  </a:extLst>
                </a:gridCol>
                <a:gridCol w="602271">
                  <a:extLst>
                    <a:ext uri="{9D8B030D-6E8A-4147-A177-3AD203B41FA5}">
                      <a16:colId xmlns:a16="http://schemas.microsoft.com/office/drawing/2014/main" val="20001"/>
                    </a:ext>
                  </a:extLst>
                </a:gridCol>
              </a:tblGrid>
              <a:tr h="607431">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カテゴリ</a:t>
                      </a:r>
                      <a:endPar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（対象）</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数</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538768">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ゲノム</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遺伝子</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30</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5080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遺伝的多様性</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4445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cDNA/RNA</a:t>
                      </a:r>
                      <a:endParaRPr kumimoji="1" lang="zh-TW"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33</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4572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蛋白質</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36</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4826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化学物質</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薬</a:t>
                      </a:r>
                      <a:endPar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8</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4572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代謝物</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450427">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細胞</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オルガネラ</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10"/>
                  </a:ext>
                </a:extLst>
              </a:tr>
              <a:tr h="450427">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個体</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種</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18</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8"/>
                  </a:ext>
                </a:extLst>
              </a:tr>
              <a:tr h="436728">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健康</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疾患</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sp>
        <p:nvSpPr>
          <p:cNvPr id="6" name="フローチャート : 準備 5"/>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52</a:t>
            </a:fld>
            <a:endParaRPr lang="en-US" altLang="ja-JP"/>
          </a:p>
        </p:txBody>
      </p:sp>
      <p:graphicFrame>
        <p:nvGraphicFramePr>
          <p:cNvPr id="7" name="表 6"/>
          <p:cNvGraphicFramePr>
            <a:graphicFrameLocks noGrp="1"/>
          </p:cNvGraphicFramePr>
          <p:nvPr>
            <p:extLst/>
          </p:nvPr>
        </p:nvGraphicFramePr>
        <p:xfrm>
          <a:off x="4711700" y="1050901"/>
          <a:ext cx="3053371" cy="4833281"/>
        </p:xfrm>
        <a:graphic>
          <a:graphicData uri="http://schemas.openxmlformats.org/drawingml/2006/table">
            <a:tbl>
              <a:tblPr/>
              <a:tblGrid>
                <a:gridCol w="2451100">
                  <a:extLst>
                    <a:ext uri="{9D8B030D-6E8A-4147-A177-3AD203B41FA5}">
                      <a16:colId xmlns:a16="http://schemas.microsoft.com/office/drawing/2014/main" val="20000"/>
                    </a:ext>
                  </a:extLst>
                </a:gridCol>
                <a:gridCol w="602271">
                  <a:extLst>
                    <a:ext uri="{9D8B030D-6E8A-4147-A177-3AD203B41FA5}">
                      <a16:colId xmlns:a16="http://schemas.microsoft.com/office/drawing/2014/main" val="20001"/>
                    </a:ext>
                  </a:extLst>
                </a:gridCol>
              </a:tblGrid>
              <a:tr h="607431">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カテゴリ</a:t>
                      </a:r>
                      <a:endPar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（データの種類）</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DB</a:t>
                      </a:r>
                      <a:r>
                        <a:rPr kumimoji="1" lang="ja-JP" altLang="en-US" sz="1900" b="1" i="0" u="none" strike="noStrike" cap="none" normalizeH="0" baseline="0" dirty="0">
                          <a:ln>
                            <a:noFill/>
                          </a:ln>
                          <a:solidFill>
                            <a:srgbClr val="FFFFFF"/>
                          </a:solidFill>
                          <a:effectLst/>
                          <a:latin typeface="メイリオ" panose="020B0604030504040204" pitchFamily="50" charset="-128"/>
                          <a:ea typeface="メイリオ" panose="020B0604030504040204" pitchFamily="50" charset="-128"/>
                          <a:cs typeface="メイリオ" panose="020B0604030504040204" pitchFamily="50" charset="-128"/>
                        </a:rPr>
                        <a:t>数</a:t>
                      </a:r>
                      <a:endParaRPr kumimoji="1" lang="ja-JP" altLang="en-US" sz="1900" b="1"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538768">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表現型</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7</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5080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バイオリソース</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10</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4445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オントロジー</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用語</a:t>
                      </a:r>
                      <a:endParaRPr kumimoji="1" lang="zh-TW"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7</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4572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配列</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49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4826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3D</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構造</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化学構造</a:t>
                      </a:r>
                      <a:endPar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17</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457200">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発現</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25</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450427">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相互作用</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パスウェイ</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13</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10"/>
                  </a:ext>
                </a:extLst>
              </a:tr>
              <a:tr h="450427">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画像</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動画</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31</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8"/>
                  </a:ext>
                </a:extLst>
              </a:tr>
              <a:tr h="436728">
                <a:tc>
                  <a:txBody>
                    <a:bodyPr/>
                    <a:lstStyle/>
                    <a:p>
                      <a:pPr marL="88900" marR="0" lvl="0" indent="0" algn="l" defTabSz="914400" rtl="0" eaLnBrk="1" fontAlgn="ctr" latinLnBrk="0" hangingPunct="1">
                        <a:lnSpc>
                          <a:spcPct val="100000"/>
                        </a:lnSpc>
                        <a:spcBef>
                          <a:spcPct val="0"/>
                        </a:spcBef>
                        <a:spcAft>
                          <a:spcPct val="0"/>
                        </a:spcAft>
                        <a:buClrTx/>
                        <a:buSzTx/>
                        <a:buFontTx/>
                        <a:buNone/>
                        <a:tabLst/>
                      </a:pP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書誌</a:t>
                      </a: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ドキュメント</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1900" b="0" i="0" u="none" strike="noStrike" cap="none" normalizeH="0" baseline="0" dirty="0">
                          <a:ln>
                            <a:noFill/>
                          </a:ln>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19</a:t>
                      </a:r>
                    </a:p>
                  </a:txBody>
                  <a:tcPr marL="7091" marR="7091" marT="7683"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19186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1145944" y="852514"/>
            <a:ext cx="6018039" cy="5773556"/>
          </a:xfrm>
          <a:prstGeom prst="rect">
            <a:avLst/>
          </a:prstGeom>
          <a:ln>
            <a:noFill/>
          </a:ln>
          <a:effectLst>
            <a:outerShdw blurRad="292100" dist="139700" dir="2700000" algn="tl" rotWithShape="0">
              <a:srgbClr val="333333">
                <a:alpha val="65000"/>
              </a:srgbClr>
            </a:outerShdw>
          </a:effectLst>
        </p:spPr>
      </p:pic>
      <p:sp>
        <p:nvSpPr>
          <p:cNvPr id="40964" name="Text Box 161"/>
          <p:cNvSpPr txBox="1">
            <a:spLocks noChangeArrowheads="1"/>
          </p:cNvSpPr>
          <p:nvPr/>
        </p:nvSpPr>
        <p:spPr bwMode="auto">
          <a:xfrm>
            <a:off x="1524000" y="35013"/>
            <a:ext cx="7024914"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入口</a:t>
            </a:r>
          </a:p>
        </p:txBody>
      </p:sp>
      <p:sp>
        <p:nvSpPr>
          <p:cNvPr id="10" name="角丸四角形 9"/>
          <p:cNvSpPr/>
          <p:nvPr/>
        </p:nvSpPr>
        <p:spPr>
          <a:xfrm>
            <a:off x="1342836" y="2452349"/>
            <a:ext cx="2025173" cy="292100"/>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角丸四角形 8"/>
          <p:cNvSpPr/>
          <p:nvPr/>
        </p:nvSpPr>
        <p:spPr>
          <a:xfrm>
            <a:off x="4655128" y="485049"/>
            <a:ext cx="4364408" cy="525260"/>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4"/>
              </a:rPr>
              <a:t>https://dbarchive.biosciencedbc.jp/</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フローチャート : 準備 11"/>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53</a:t>
            </a:fld>
            <a:endParaRPr lang="en-US" altLang="ja-JP"/>
          </a:p>
        </p:txBody>
      </p:sp>
    </p:spTree>
    <p:extLst>
      <p:ext uri="{BB962C8B-B14F-4D97-AF65-F5344CB8AC3E}">
        <p14:creationId xmlns:p14="http://schemas.microsoft.com/office/powerpoint/2010/main" val="3378917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946650" y="400308"/>
            <a:ext cx="7130255" cy="6047512"/>
          </a:xfrm>
          <a:prstGeom prst="rect">
            <a:avLst/>
          </a:prstGeom>
          <a:ln>
            <a:solidFill>
              <a:srgbClr val="0066CC"/>
            </a:solidFill>
          </a:ln>
        </p:spPr>
      </p:pic>
      <p:sp>
        <p:nvSpPr>
          <p:cNvPr id="41987" name="Text Box 161"/>
          <p:cNvSpPr txBox="1">
            <a:spLocks noChangeArrowheads="1"/>
          </p:cNvSpPr>
          <p:nvPr/>
        </p:nvSpPr>
        <p:spPr bwMode="auto">
          <a:xfrm>
            <a:off x="1271840" y="53750"/>
            <a:ext cx="7915701"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トップページ</a:t>
            </a:r>
          </a:p>
        </p:txBody>
      </p:sp>
      <p:sp>
        <p:nvSpPr>
          <p:cNvPr id="8" name="角丸四角形 7"/>
          <p:cNvSpPr/>
          <p:nvPr/>
        </p:nvSpPr>
        <p:spPr>
          <a:xfrm>
            <a:off x="869042" y="4406021"/>
            <a:ext cx="2091872" cy="30199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10" name="角丸四角形 9"/>
          <p:cNvSpPr/>
          <p:nvPr/>
        </p:nvSpPr>
        <p:spPr>
          <a:xfrm>
            <a:off x="850900" y="4896347"/>
            <a:ext cx="7518400" cy="423375"/>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角丸四角形 10"/>
          <p:cNvSpPr/>
          <p:nvPr/>
        </p:nvSpPr>
        <p:spPr>
          <a:xfrm>
            <a:off x="4290222" y="5530240"/>
            <a:ext cx="4774020" cy="517730"/>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lgn="ct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２．各項目によってソートできる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54</a:t>
            </a:fld>
            <a:endParaRPr lang="en-US" altLang="ja-JP"/>
          </a:p>
        </p:txBody>
      </p:sp>
      <p:sp>
        <p:nvSpPr>
          <p:cNvPr id="13" name="角丸四角形 12"/>
          <p:cNvSpPr/>
          <p:nvPr/>
        </p:nvSpPr>
        <p:spPr>
          <a:xfrm>
            <a:off x="114444" y="3424064"/>
            <a:ext cx="3235138" cy="517730"/>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lgn="ct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１．表中の項目で検索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44355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1225650" y="410140"/>
            <a:ext cx="7130255" cy="6047512"/>
          </a:xfrm>
          <a:prstGeom prst="rect">
            <a:avLst/>
          </a:prstGeom>
          <a:ln>
            <a:solidFill>
              <a:srgbClr val="0066CC"/>
            </a:solidFill>
          </a:ln>
        </p:spPr>
      </p:pic>
      <p:sp>
        <p:nvSpPr>
          <p:cNvPr id="41987" name="Text Box 161"/>
          <p:cNvSpPr txBox="1">
            <a:spLocks noChangeArrowheads="1"/>
          </p:cNvSpPr>
          <p:nvPr/>
        </p:nvSpPr>
        <p:spPr bwMode="auto">
          <a:xfrm>
            <a:off x="1271840" y="53750"/>
            <a:ext cx="7915701"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トップページ</a:t>
            </a:r>
          </a:p>
        </p:txBody>
      </p:sp>
      <p:sp>
        <p:nvSpPr>
          <p:cNvPr id="6" name="角丸四角形 5"/>
          <p:cNvSpPr/>
          <p:nvPr/>
        </p:nvSpPr>
        <p:spPr>
          <a:xfrm>
            <a:off x="1102977" y="4897909"/>
            <a:ext cx="3315289" cy="517730"/>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lgn="ctr">
              <a:defRPr/>
            </a:pPr>
            <a:r>
              <a:rPr lang="ja-JP" altLang="en-US" sz="240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１’．</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表中の項目で検索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55</a:t>
            </a:fld>
            <a:endParaRPr lang="en-US" altLang="ja-JP"/>
          </a:p>
        </p:txBody>
      </p:sp>
      <p:sp>
        <p:nvSpPr>
          <p:cNvPr id="12" name="角丸四角形 11"/>
          <p:cNvSpPr/>
          <p:nvPr/>
        </p:nvSpPr>
        <p:spPr>
          <a:xfrm>
            <a:off x="2960914" y="4424001"/>
            <a:ext cx="604424" cy="295557"/>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4"/>
          <a:stretch>
            <a:fillRect/>
          </a:stretch>
        </p:blipFill>
        <p:spPr>
          <a:xfrm>
            <a:off x="3218388" y="498329"/>
            <a:ext cx="5925612" cy="3798342"/>
          </a:xfrm>
          <a:prstGeom prst="rect">
            <a:avLst/>
          </a:prstGeom>
          <a:ln>
            <a:solidFill>
              <a:schemeClr val="tx2"/>
            </a:solidFill>
          </a:ln>
        </p:spPr>
      </p:pic>
      <p:sp>
        <p:nvSpPr>
          <p:cNvPr id="14" name="角丸四角形 13"/>
          <p:cNvSpPr/>
          <p:nvPr/>
        </p:nvSpPr>
        <p:spPr>
          <a:xfrm>
            <a:off x="7753328" y="2819098"/>
            <a:ext cx="1066275" cy="394619"/>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lgn="ctr">
              <a:defRPr/>
            </a:pP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ソート</a:t>
            </a:r>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OK</a:t>
            </a:r>
          </a:p>
        </p:txBody>
      </p:sp>
      <p:sp>
        <p:nvSpPr>
          <p:cNvPr id="4" name="左カーブ矢印 3"/>
          <p:cNvSpPr/>
          <p:nvPr/>
        </p:nvSpPr>
        <p:spPr>
          <a:xfrm rot="1204272" flipH="1" flipV="1">
            <a:off x="2673313" y="3777148"/>
            <a:ext cx="394695" cy="692469"/>
          </a:xfrm>
          <a:prstGeom prst="curvedLeftArrow">
            <a:avLst>
              <a:gd name="adj1" fmla="val 23263"/>
              <a:gd name="adj2" fmla="val 50000"/>
              <a:gd name="adj3" fmla="val 2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015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1074470" y="674714"/>
            <a:ext cx="7130255" cy="6047512"/>
          </a:xfrm>
          <a:prstGeom prst="rect">
            <a:avLst/>
          </a:prstGeom>
          <a:ln>
            <a:solidFill>
              <a:srgbClr val="0066CC"/>
            </a:solidFill>
          </a:ln>
        </p:spPr>
      </p:pic>
      <p:sp>
        <p:nvSpPr>
          <p:cNvPr id="41987" name="Text Box 161"/>
          <p:cNvSpPr txBox="1">
            <a:spLocks noChangeArrowheads="1"/>
          </p:cNvSpPr>
          <p:nvPr/>
        </p:nvSpPr>
        <p:spPr bwMode="auto">
          <a:xfrm>
            <a:off x="1228298" y="68264"/>
            <a:ext cx="7915701" cy="49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トップページ</a:t>
            </a:r>
          </a:p>
        </p:txBody>
      </p:sp>
      <p:sp>
        <p:nvSpPr>
          <p:cNvPr id="8" name="角丸四角形 7"/>
          <p:cNvSpPr/>
          <p:nvPr/>
        </p:nvSpPr>
        <p:spPr>
          <a:xfrm>
            <a:off x="6409359" y="769231"/>
            <a:ext cx="1705941" cy="715385"/>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角丸四角形 5"/>
          <p:cNvSpPr/>
          <p:nvPr/>
        </p:nvSpPr>
        <p:spPr>
          <a:xfrm>
            <a:off x="3326620" y="1644520"/>
            <a:ext cx="5697350" cy="1256394"/>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３．簡易検索機能があるものを一括検索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４．</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BLAST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による配列相同性検索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５．画像を含む</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内を検索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56</a:t>
            </a:fld>
            <a:endParaRPr lang="en-US" altLang="ja-JP"/>
          </a:p>
        </p:txBody>
      </p:sp>
    </p:spTree>
    <p:extLst>
      <p:ext uri="{BB962C8B-B14F-4D97-AF65-F5344CB8AC3E}">
        <p14:creationId xmlns:p14="http://schemas.microsoft.com/office/powerpoint/2010/main" val="3011195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161"/>
          <p:cNvSpPr txBox="1">
            <a:spLocks noChangeArrowheads="1"/>
          </p:cNvSpPr>
          <p:nvPr/>
        </p:nvSpPr>
        <p:spPr bwMode="auto">
          <a:xfrm>
            <a:off x="1228298" y="53750"/>
            <a:ext cx="7915701"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検索機能</a:t>
            </a:r>
          </a:p>
        </p:txBody>
      </p:sp>
      <p:sp>
        <p:nvSpPr>
          <p:cNvPr id="6" name="角丸四角形 5"/>
          <p:cNvSpPr/>
          <p:nvPr/>
        </p:nvSpPr>
        <p:spPr>
          <a:xfrm>
            <a:off x="1656846" y="609704"/>
            <a:ext cx="5697350" cy="1256394"/>
          </a:xfrm>
          <a:prstGeom prst="roundRect">
            <a:avLst>
              <a:gd name="adj" fmla="val 0"/>
            </a:avLst>
          </a:prstGeom>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none" lIns="77925" tIns="108000" rIns="77925" bIns="38963" anchor="ctr">
            <a:spAutoFit/>
          </a:bodyPr>
          <a:lstStyle/>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３．簡易検索機能があるものを一括検索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４．</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BLAST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による配列相同性検索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５．画像を含む</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内を検索</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177800" y="1913352"/>
            <a:ext cx="3980208" cy="3445879"/>
          </a:xfrm>
          <a:prstGeom prst="rect">
            <a:avLst/>
          </a:prstGeom>
          <a:ln>
            <a:solidFill>
              <a:schemeClr val="accent1"/>
            </a:solidFill>
          </a:ln>
        </p:spPr>
      </p:pic>
      <p:pic>
        <p:nvPicPr>
          <p:cNvPr id="5" name="図 4"/>
          <p:cNvPicPr>
            <a:picLocks noChangeAspect="1"/>
          </p:cNvPicPr>
          <p:nvPr/>
        </p:nvPicPr>
        <p:blipFill>
          <a:blip r:embed="rId4"/>
          <a:stretch>
            <a:fillRect/>
          </a:stretch>
        </p:blipFill>
        <p:spPr>
          <a:xfrm>
            <a:off x="2693259" y="2843431"/>
            <a:ext cx="3414799" cy="3576638"/>
          </a:xfrm>
          <a:prstGeom prst="rect">
            <a:avLst/>
          </a:prstGeom>
          <a:ln>
            <a:solidFill>
              <a:schemeClr val="accent1"/>
            </a:solidFill>
          </a:ln>
        </p:spPr>
      </p:pic>
      <p:pic>
        <p:nvPicPr>
          <p:cNvPr id="10" name="図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82085" y="1431235"/>
            <a:ext cx="2949504" cy="5107677"/>
          </a:xfrm>
          <a:prstGeom prst="rect">
            <a:avLst/>
          </a:prstGeom>
          <a:ln>
            <a:solidFill>
              <a:schemeClr val="accent1"/>
            </a:solidFill>
          </a:ln>
        </p:spPr>
      </p:pic>
      <p:sp>
        <p:nvSpPr>
          <p:cNvPr id="7" name="テキスト ボックス 6"/>
          <p:cNvSpPr txBox="1"/>
          <p:nvPr/>
        </p:nvSpPr>
        <p:spPr>
          <a:xfrm>
            <a:off x="181672" y="1471777"/>
            <a:ext cx="375424" cy="461665"/>
          </a:xfrm>
          <a:prstGeom prst="rect">
            <a:avLst/>
          </a:prstGeom>
          <a:noFill/>
        </p:spPr>
        <p:txBody>
          <a:bodyPr wrap="none" rtlCol="0">
            <a:spAutoFit/>
          </a:bodyPr>
          <a:lstStyle/>
          <a:p>
            <a:r>
              <a:rPr kumimoji="1" lang="en-US" altLang="ja-JP" sz="2400">
                <a:latin typeface="メイリオ" panose="020B0604030504040204" pitchFamily="50" charset="-128"/>
                <a:ea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4348932" y="2423031"/>
            <a:ext cx="375424"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4</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556165" y="972940"/>
            <a:ext cx="492443"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５</a:t>
            </a: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57</a:t>
            </a:fld>
            <a:endParaRPr lang="en-US" altLang="ja-JP"/>
          </a:p>
        </p:txBody>
      </p:sp>
    </p:spTree>
    <p:extLst>
      <p:ext uri="{BB962C8B-B14F-4D97-AF65-F5344CB8AC3E}">
        <p14:creationId xmlns:p14="http://schemas.microsoft.com/office/powerpoint/2010/main" val="2564471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61"/>
          <p:cNvSpPr txBox="1">
            <a:spLocks noChangeArrowheads="1"/>
          </p:cNvSpPr>
          <p:nvPr/>
        </p:nvSpPr>
        <p:spPr bwMode="auto">
          <a:xfrm>
            <a:off x="1519232" y="64027"/>
            <a:ext cx="7373257"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p>
        </p:txBody>
      </p:sp>
      <p:sp>
        <p:nvSpPr>
          <p:cNvPr id="47110" name="Text Box 161"/>
          <p:cNvSpPr txBox="1">
            <a:spLocks noChangeArrowheads="1"/>
          </p:cNvSpPr>
          <p:nvPr/>
        </p:nvSpPr>
        <p:spPr bwMode="auto">
          <a:xfrm>
            <a:off x="179750" y="942547"/>
            <a:ext cx="8784499" cy="369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1255713" indent="-12557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 TG-GATEs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「病理情報」のデータから「</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Hypertrophy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」（肝細胞肥大）を示した</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55713" indent="-12557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データを絞り込みダウンロードする。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55713" indent="-1255713">
              <a:lnSpc>
                <a:spcPct val="140000"/>
              </a:lnSpc>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55713" indent="-12557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実習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その際の肝臓の病理画像を見つける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55713" indent="-1255713">
              <a:lnSpc>
                <a:spcPct val="14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画像データのダウンロードは、講習会中は</a:t>
            </a:r>
            <a:endParaRPr lang="en-US" altLang="ja-JP"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1255713" indent="-1255713">
              <a:lnSpc>
                <a:spcPct val="140000"/>
              </a:lnSpc>
            </a:pPr>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試さないで下さい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111" name="Text Box 161"/>
          <p:cNvSpPr txBox="1">
            <a:spLocks noChangeArrowheads="1"/>
          </p:cNvSpPr>
          <p:nvPr/>
        </p:nvSpPr>
        <p:spPr bwMode="auto">
          <a:xfrm>
            <a:off x="1446663" y="4841325"/>
            <a:ext cx="6611488" cy="1177449"/>
          </a:xfrm>
          <a:prstGeom prst="rect">
            <a:avLst/>
          </a:prstGeom>
          <a:solidFill>
            <a:schemeClr val="bg1">
              <a:lumMod val="95000"/>
            </a:schemeClr>
          </a:solidFill>
          <a:ln>
            <a:noFill/>
          </a:ln>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0" lvl="1">
              <a:lnSpc>
                <a:spcPct val="140000"/>
              </a:lnSpc>
            </a:pPr>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利用するデータベース：</a:t>
            </a:r>
            <a:r>
              <a:rPr lang="en-US" altLang="ja-JP" sz="1700" dirty="0">
                <a:latin typeface="メイリオ" panose="020B0604030504040204" pitchFamily="50" charset="-128"/>
                <a:ea typeface="メイリオ" panose="020B0604030504040204" pitchFamily="50" charset="-128"/>
                <a:cs typeface="メイリオ" panose="020B0604030504040204" pitchFamily="50" charset="-128"/>
              </a:rPr>
              <a:t>Open TG-Gates</a:t>
            </a:r>
          </a:p>
          <a:p>
            <a:pPr marL="900113" lvl="1" indent="-900113">
              <a:lnSpc>
                <a:spcPct val="140000"/>
              </a:lnSpc>
            </a:pPr>
            <a:r>
              <a:rPr lang="en-US" altLang="ja-JP" sz="1700" dirty="0">
                <a:latin typeface="メイリオ" panose="020B0604030504040204" pitchFamily="50" charset="-128"/>
                <a:ea typeface="メイリオ" panose="020B0604030504040204" pitchFamily="50" charset="-128"/>
                <a:cs typeface="メイリオ" panose="020B0604030504040204" pitchFamily="50" charset="-128"/>
              </a:rPr>
              <a:t>	170</a:t>
            </a:r>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の化合物をラット個体およびラット・ヒト肝細胞へ曝露した際の遺伝子発現と毒性のデータベース</a:t>
            </a:r>
            <a:endParaRPr lang="en-US" altLang="ja-JP" sz="17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フローチャート : 準備 5"/>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58</a:t>
            </a:fld>
            <a:endParaRPr lang="en-US" altLang="ja-JP"/>
          </a:p>
        </p:txBody>
      </p:sp>
    </p:spTree>
    <p:extLst>
      <p:ext uri="{BB962C8B-B14F-4D97-AF65-F5344CB8AC3E}">
        <p14:creationId xmlns:p14="http://schemas.microsoft.com/office/powerpoint/2010/main" val="84820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77800" y="1174290"/>
            <a:ext cx="8887542" cy="4615947"/>
          </a:xfrm>
          <a:prstGeom prst="rect">
            <a:avLst/>
          </a:prstGeom>
          <a:ln>
            <a:solidFill>
              <a:srgbClr val="0066CC"/>
            </a:solidFill>
          </a:ln>
        </p:spPr>
      </p:pic>
      <p:sp>
        <p:nvSpPr>
          <p:cNvPr id="48131" name="Text Box 161"/>
          <p:cNvSpPr txBox="1">
            <a:spLocks noChangeArrowheads="1"/>
          </p:cNvSpPr>
          <p:nvPr/>
        </p:nvSpPr>
        <p:spPr bwMode="auto">
          <a:xfrm>
            <a:off x="1519803" y="66968"/>
            <a:ext cx="7377156"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角丸四角形 13"/>
          <p:cNvSpPr/>
          <p:nvPr/>
        </p:nvSpPr>
        <p:spPr>
          <a:xfrm>
            <a:off x="79335" y="1583491"/>
            <a:ext cx="2305129" cy="40357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8168707" y="4422074"/>
            <a:ext cx="728252" cy="477673"/>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Text Box 161"/>
          <p:cNvSpPr txBox="1">
            <a:spLocks noChangeArrowheads="1"/>
          </p:cNvSpPr>
          <p:nvPr/>
        </p:nvSpPr>
        <p:spPr bwMode="auto">
          <a:xfrm>
            <a:off x="2937507" y="1498744"/>
            <a:ext cx="4465092" cy="481378"/>
          </a:xfrm>
          <a:prstGeom prst="rect">
            <a:avLst/>
          </a:prstGeom>
          <a:solidFill>
            <a:schemeClr val="bg2">
              <a:lumMod val="20000"/>
              <a:lumOff val="80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①</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Ope</a:t>
            </a:r>
            <a:r>
              <a:rPr lang="en-US" altLang="ja-JP"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n TG-Gates</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」で検索</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Text Box 161"/>
          <p:cNvSpPr txBox="1">
            <a:spLocks noChangeArrowheads="1"/>
          </p:cNvSpPr>
          <p:nvPr/>
        </p:nvSpPr>
        <p:spPr bwMode="auto">
          <a:xfrm>
            <a:off x="5519812" y="5756419"/>
            <a:ext cx="2648895" cy="789155"/>
          </a:xfrm>
          <a:prstGeom prst="rect">
            <a:avLst/>
          </a:prstGeom>
          <a:solidFill>
            <a:schemeClr val="bg2">
              <a:lumMod val="20000"/>
              <a:lumOff val="80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②利用許諾を確認</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（詳細をクリック）</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59</a:t>
            </a:fld>
            <a:endParaRPr lang="en-US" altLang="ja-JP"/>
          </a:p>
        </p:txBody>
      </p:sp>
    </p:spTree>
    <p:extLst>
      <p:ext uri="{BB962C8B-B14F-4D97-AF65-F5344CB8AC3E}">
        <p14:creationId xmlns:p14="http://schemas.microsoft.com/office/powerpoint/2010/main" val="286303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コンテンツ プレースホルダー 3"/>
          <p:cNvGraphicFramePr>
            <a:graphicFrameLocks/>
          </p:cNvGraphicFramePr>
          <p:nvPr>
            <p:extLst>
              <p:ext uri="{D42A27DB-BD31-4B8C-83A1-F6EECF244321}">
                <p14:modId xmlns:p14="http://schemas.microsoft.com/office/powerpoint/2010/main" val="2860009619"/>
              </p:ext>
            </p:extLst>
          </p:nvPr>
        </p:nvGraphicFramePr>
        <p:xfrm>
          <a:off x="539750" y="1194318"/>
          <a:ext cx="8344516" cy="4990030"/>
        </p:xfrm>
        <a:graphic>
          <a:graphicData uri="http://schemas.openxmlformats.org/drawingml/2006/table">
            <a:tbl>
              <a:tblPr firstRow="1" bandRow="1">
                <a:tableStyleId>{073A0DAA-6AF3-43AB-8588-CEC1D06C72B9}</a:tableStyleId>
              </a:tblPr>
              <a:tblGrid>
                <a:gridCol w="4172258">
                  <a:extLst>
                    <a:ext uri="{9D8B030D-6E8A-4147-A177-3AD203B41FA5}">
                      <a16:colId xmlns:a16="http://schemas.microsoft.com/office/drawing/2014/main" val="20000"/>
                    </a:ext>
                  </a:extLst>
                </a:gridCol>
                <a:gridCol w="4172258">
                  <a:extLst>
                    <a:ext uri="{9D8B030D-6E8A-4147-A177-3AD203B41FA5}">
                      <a16:colId xmlns:a16="http://schemas.microsoft.com/office/drawing/2014/main" val="20001"/>
                    </a:ext>
                  </a:extLst>
                </a:gridCol>
              </a:tblGrid>
              <a:tr h="499003">
                <a:tc>
                  <a:txBody>
                    <a:bodyPr/>
                    <a:lstStyle/>
                    <a:p>
                      <a:r>
                        <a:rPr kumimoji="1" lang="ja-JP" altLang="en-US" sz="1900" dirty="0">
                          <a:latin typeface="メイリオ" panose="020B0604030504040204" pitchFamily="50" charset="-128"/>
                          <a:ea typeface="メイリオ" panose="020B0604030504040204" pitchFamily="50" charset="-128"/>
                        </a:rPr>
                        <a:t>データベースの内容</a:t>
                      </a:r>
                    </a:p>
                  </a:txBody>
                  <a:tcPr marL="99032" marR="99032" marT="49505" marB="49505"/>
                </a:tc>
                <a:tc>
                  <a:txBody>
                    <a:bodyPr/>
                    <a:lstStyle/>
                    <a:p>
                      <a:r>
                        <a:rPr kumimoji="1" lang="ja-JP" altLang="en-US" sz="1900" dirty="0">
                          <a:latin typeface="メイリオ" panose="020B0604030504040204" pitchFamily="50" charset="-128"/>
                          <a:ea typeface="メイリオ" panose="020B0604030504040204" pitchFamily="50" charset="-128"/>
                        </a:rPr>
                        <a:t>データベース例</a:t>
                      </a:r>
                    </a:p>
                  </a:txBody>
                  <a:tcPr marL="99032" marR="99032" marT="49505" marB="49505"/>
                </a:tc>
                <a:extLst>
                  <a:ext uri="{0D108BD9-81ED-4DB2-BD59-A6C34878D82A}">
                    <a16:rowId xmlns:a16="http://schemas.microsoft.com/office/drawing/2014/main" val="10000"/>
                  </a:ext>
                </a:extLst>
              </a:tr>
              <a:tr h="499003">
                <a:tc>
                  <a:txBody>
                    <a:bodyPr/>
                    <a:lstStyle/>
                    <a:p>
                      <a:r>
                        <a:rPr kumimoji="1" lang="en-US" altLang="ja-JP" sz="1900" b="0" dirty="0">
                          <a:latin typeface="メイリオ" panose="020B0604030504040204" pitchFamily="50" charset="-128"/>
                          <a:ea typeface="メイリオ" panose="020B0604030504040204" pitchFamily="50" charset="-128"/>
                        </a:rPr>
                        <a:t>DNA</a:t>
                      </a:r>
                      <a:r>
                        <a:rPr kumimoji="1" lang="ja-JP" altLang="en-US" sz="1900" b="0" dirty="0">
                          <a:latin typeface="メイリオ" panose="020B0604030504040204" pitchFamily="50" charset="-128"/>
                          <a:ea typeface="メイリオ" panose="020B0604030504040204" pitchFamily="50" charset="-128"/>
                        </a:rPr>
                        <a:t>塩基配列</a:t>
                      </a:r>
                    </a:p>
                  </a:txBody>
                  <a:tcPr marL="99032" marR="99032" marT="49505" marB="49505"/>
                </a:tc>
                <a:tc>
                  <a:txBody>
                    <a:bodyPr/>
                    <a:lstStyle/>
                    <a:p>
                      <a:r>
                        <a:rPr kumimoji="1" lang="en-US" altLang="ja-JP" sz="1900" b="0" dirty="0" err="1">
                          <a:latin typeface="メイリオ" panose="020B0604030504040204" pitchFamily="50" charset="-128"/>
                          <a:ea typeface="メイリオ" panose="020B0604030504040204" pitchFamily="50" charset="-128"/>
                        </a:rPr>
                        <a:t>GenBank</a:t>
                      </a:r>
                      <a:r>
                        <a:rPr kumimoji="1" lang="en-US" altLang="ja-JP" sz="1900" b="0" dirty="0">
                          <a:latin typeface="メイリオ" panose="020B0604030504040204" pitchFamily="50" charset="-128"/>
                          <a:ea typeface="メイリオ" panose="020B0604030504040204" pitchFamily="50" charset="-128"/>
                        </a:rPr>
                        <a:t>,</a:t>
                      </a:r>
                      <a:r>
                        <a:rPr kumimoji="1" lang="en-US" altLang="ja-JP" sz="1900" b="0" baseline="0" dirty="0">
                          <a:latin typeface="メイリオ" panose="020B0604030504040204" pitchFamily="50" charset="-128"/>
                          <a:ea typeface="メイリオ" panose="020B0604030504040204" pitchFamily="50" charset="-128"/>
                        </a:rPr>
                        <a:t> ENA, </a:t>
                      </a:r>
                      <a:r>
                        <a:rPr kumimoji="1" lang="en-US" altLang="ja-JP" sz="1900" b="0" baseline="0" dirty="0">
                          <a:solidFill>
                            <a:srgbClr val="FF0000"/>
                          </a:solidFill>
                          <a:latin typeface="メイリオ" panose="020B0604030504040204" pitchFamily="50" charset="-128"/>
                          <a:ea typeface="メイリオ" panose="020B0604030504040204" pitchFamily="50" charset="-128"/>
                        </a:rPr>
                        <a:t>DDBJ</a:t>
                      </a:r>
                      <a:endParaRPr kumimoji="1" lang="ja-JP" altLang="en-US" sz="1900" b="0" dirty="0">
                        <a:solidFill>
                          <a:srgbClr val="FF0000"/>
                        </a:solidFill>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1"/>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アミノ酸配列</a:t>
                      </a:r>
                    </a:p>
                  </a:txBody>
                  <a:tcPr marL="99032" marR="99032" marT="49505" marB="49505"/>
                </a:tc>
                <a:tc>
                  <a:txBody>
                    <a:bodyPr/>
                    <a:lstStyle/>
                    <a:p>
                      <a:r>
                        <a:rPr kumimoji="1" lang="en-US" altLang="ja-JP" sz="1900" b="0" dirty="0" err="1">
                          <a:latin typeface="メイリオ" panose="020B0604030504040204" pitchFamily="50" charset="-128"/>
                          <a:ea typeface="メイリオ" panose="020B0604030504040204" pitchFamily="50" charset="-128"/>
                        </a:rPr>
                        <a:t>UniProt</a:t>
                      </a:r>
                      <a:r>
                        <a:rPr kumimoji="1" lang="en-US" altLang="ja-JP" sz="1900" b="0" dirty="0">
                          <a:latin typeface="メイリオ" panose="020B0604030504040204" pitchFamily="50" charset="-128"/>
                          <a:ea typeface="メイリオ" panose="020B0604030504040204" pitchFamily="50" charset="-128"/>
                        </a:rPr>
                        <a:t>, Swiss-</a:t>
                      </a:r>
                      <a:r>
                        <a:rPr kumimoji="1" lang="en-US" altLang="ja-JP" sz="1900" b="0" dirty="0" err="1">
                          <a:latin typeface="メイリオ" panose="020B0604030504040204" pitchFamily="50" charset="-128"/>
                          <a:ea typeface="メイリオ" panose="020B0604030504040204" pitchFamily="50" charset="-128"/>
                        </a:rPr>
                        <a:t>Prot</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2"/>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タンパク質立体構造</a:t>
                      </a:r>
                      <a:endParaRPr kumimoji="1" lang="en-US" altLang="ja-JP" sz="1900" b="0" dirty="0">
                        <a:latin typeface="メイリオ" panose="020B0604030504040204" pitchFamily="50" charset="-128"/>
                        <a:ea typeface="メイリオ" panose="020B0604030504040204" pitchFamily="50" charset="-128"/>
                      </a:endParaRPr>
                    </a:p>
                  </a:txBody>
                  <a:tcPr marL="99032" marR="99032" marT="49505" marB="49505"/>
                </a:tc>
                <a:tc>
                  <a:txBody>
                    <a:bodyPr/>
                    <a:lstStyle/>
                    <a:p>
                      <a:r>
                        <a:rPr kumimoji="1" lang="en-US" altLang="ja-JP" sz="1900" b="0" dirty="0">
                          <a:latin typeface="メイリオ" panose="020B0604030504040204" pitchFamily="50" charset="-128"/>
                          <a:ea typeface="メイリオ" panose="020B0604030504040204" pitchFamily="50" charset="-128"/>
                        </a:rPr>
                        <a:t>ww</a:t>
                      </a:r>
                      <a:r>
                        <a:rPr kumimoji="1" lang="en-US" altLang="ja-JP" sz="1900" b="0" dirty="0">
                          <a:solidFill>
                            <a:srgbClr val="FF0000"/>
                          </a:solidFill>
                          <a:latin typeface="メイリオ" panose="020B0604030504040204" pitchFamily="50" charset="-128"/>
                          <a:ea typeface="メイリオ" panose="020B0604030504040204" pitchFamily="50" charset="-128"/>
                        </a:rPr>
                        <a:t>PDB</a:t>
                      </a:r>
                      <a:r>
                        <a:rPr kumimoji="1" lang="en-US" altLang="ja-JP" sz="1900" b="0" dirty="0">
                          <a:latin typeface="メイリオ" panose="020B0604030504040204" pitchFamily="50" charset="-128"/>
                          <a:ea typeface="メイリオ" panose="020B0604030504040204" pitchFamily="50" charset="-128"/>
                        </a:rPr>
                        <a:t>,</a:t>
                      </a:r>
                      <a:r>
                        <a:rPr kumimoji="1" lang="en-US" altLang="ja-JP" sz="1900" b="0" baseline="0" dirty="0">
                          <a:latin typeface="メイリオ" panose="020B0604030504040204" pitchFamily="50" charset="-128"/>
                          <a:ea typeface="メイリオ" panose="020B0604030504040204" pitchFamily="50" charset="-128"/>
                        </a:rPr>
                        <a:t> SCOP2, CATH</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3"/>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アミノ酸配列ドメイン</a:t>
                      </a:r>
                      <a:endParaRPr kumimoji="1" lang="en-US" altLang="ja-JP" sz="1900" b="0" dirty="0">
                        <a:latin typeface="メイリオ" panose="020B0604030504040204" pitchFamily="50" charset="-128"/>
                        <a:ea typeface="メイリオ" panose="020B0604030504040204" pitchFamily="50" charset="-128"/>
                      </a:endParaRPr>
                    </a:p>
                  </a:txBody>
                  <a:tcPr marL="99032" marR="99032" marT="49505" marB="49505"/>
                </a:tc>
                <a:tc>
                  <a:txBody>
                    <a:bodyPr/>
                    <a:lstStyle/>
                    <a:p>
                      <a:r>
                        <a:rPr kumimoji="1" lang="en-US" altLang="ja-JP" sz="1900" b="0" dirty="0" err="1">
                          <a:latin typeface="メイリオ" panose="020B0604030504040204" pitchFamily="50" charset="-128"/>
                          <a:ea typeface="メイリオ" panose="020B0604030504040204" pitchFamily="50" charset="-128"/>
                        </a:rPr>
                        <a:t>Pfam</a:t>
                      </a:r>
                      <a:r>
                        <a:rPr kumimoji="1" lang="en-US" altLang="ja-JP" sz="1900" b="0" dirty="0">
                          <a:latin typeface="メイリオ" panose="020B0604030504040204" pitchFamily="50" charset="-128"/>
                          <a:ea typeface="メイリオ" panose="020B0604030504040204" pitchFamily="50" charset="-128"/>
                        </a:rPr>
                        <a:t>, </a:t>
                      </a:r>
                      <a:r>
                        <a:rPr kumimoji="1" lang="en-US" altLang="ja-JP" sz="1900" b="0" dirty="0" err="1">
                          <a:latin typeface="メイリオ" panose="020B0604030504040204" pitchFamily="50" charset="-128"/>
                          <a:ea typeface="メイリオ" panose="020B0604030504040204" pitchFamily="50" charset="-128"/>
                        </a:rPr>
                        <a:t>InterPro</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4"/>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アミノ酸配列モチーフ</a:t>
                      </a:r>
                    </a:p>
                  </a:txBody>
                  <a:tcPr marL="99032" marR="99032" marT="49505" marB="49505"/>
                </a:tc>
                <a:tc>
                  <a:txBody>
                    <a:bodyPr/>
                    <a:lstStyle/>
                    <a:p>
                      <a:r>
                        <a:rPr kumimoji="1" lang="en-US" altLang="ja-JP" sz="1900" b="0" dirty="0">
                          <a:latin typeface="メイリオ" panose="020B0604030504040204" pitchFamily="50" charset="-128"/>
                          <a:ea typeface="メイリオ" panose="020B0604030504040204" pitchFamily="50" charset="-128"/>
                        </a:rPr>
                        <a:t>PROSITE,</a:t>
                      </a:r>
                      <a:r>
                        <a:rPr kumimoji="1" lang="en-US" altLang="ja-JP" sz="1900" b="0" baseline="0" dirty="0">
                          <a:latin typeface="メイリオ" panose="020B0604030504040204" pitchFamily="50" charset="-128"/>
                          <a:ea typeface="メイリオ" panose="020B0604030504040204" pitchFamily="50" charset="-128"/>
                        </a:rPr>
                        <a:t> Blocks</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5"/>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パスウェイ</a:t>
                      </a:r>
                    </a:p>
                  </a:txBody>
                  <a:tcPr marL="99032" marR="99032" marT="49505" marB="49505"/>
                </a:tc>
                <a:tc>
                  <a:txBody>
                    <a:bodyPr/>
                    <a:lstStyle/>
                    <a:p>
                      <a:r>
                        <a:rPr kumimoji="1" lang="en-US" altLang="ja-JP" sz="1900" b="0" dirty="0">
                          <a:solidFill>
                            <a:srgbClr val="FF0000"/>
                          </a:solidFill>
                          <a:latin typeface="メイリオ" panose="020B0604030504040204" pitchFamily="50" charset="-128"/>
                          <a:ea typeface="メイリオ" panose="020B0604030504040204" pitchFamily="50" charset="-128"/>
                        </a:rPr>
                        <a:t>KEGG</a:t>
                      </a:r>
                      <a:r>
                        <a:rPr kumimoji="1" lang="en-US" altLang="ja-JP" sz="1900" b="0" dirty="0">
                          <a:latin typeface="メイリオ" panose="020B0604030504040204" pitchFamily="50" charset="-128"/>
                          <a:ea typeface="メイリオ" panose="020B0604030504040204" pitchFamily="50" charset="-128"/>
                        </a:rPr>
                        <a:t>,</a:t>
                      </a:r>
                      <a:r>
                        <a:rPr kumimoji="1" lang="en-US" altLang="ja-JP" sz="1900" b="0" baseline="0" dirty="0">
                          <a:latin typeface="メイリオ" panose="020B0604030504040204" pitchFamily="50" charset="-128"/>
                          <a:ea typeface="メイリオ" panose="020B0604030504040204" pitchFamily="50" charset="-128"/>
                        </a:rPr>
                        <a:t> </a:t>
                      </a:r>
                      <a:r>
                        <a:rPr kumimoji="1" lang="en-US" altLang="ja-JP" sz="1900" b="0" baseline="0" dirty="0" err="1">
                          <a:latin typeface="メイリオ" panose="020B0604030504040204" pitchFamily="50" charset="-128"/>
                          <a:ea typeface="メイリオ" panose="020B0604030504040204" pitchFamily="50" charset="-128"/>
                        </a:rPr>
                        <a:t>Reactome</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6"/>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遺伝病</a:t>
                      </a:r>
                    </a:p>
                  </a:txBody>
                  <a:tcPr marL="99032" marR="99032" marT="49505" marB="49505"/>
                </a:tc>
                <a:tc>
                  <a:txBody>
                    <a:bodyPr/>
                    <a:lstStyle/>
                    <a:p>
                      <a:r>
                        <a:rPr kumimoji="1" lang="en-US" altLang="ja-JP" sz="1900" b="0" dirty="0">
                          <a:latin typeface="メイリオ" panose="020B0604030504040204" pitchFamily="50" charset="-128"/>
                          <a:ea typeface="メイリオ" panose="020B0604030504040204" pitchFamily="50" charset="-128"/>
                        </a:rPr>
                        <a:t>OMIM</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7"/>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文献</a:t>
                      </a:r>
                    </a:p>
                  </a:txBody>
                  <a:tcPr marL="99032" marR="99032" marT="49505" marB="49505"/>
                </a:tc>
                <a:tc>
                  <a:txBody>
                    <a:bodyPr/>
                    <a:lstStyle/>
                    <a:p>
                      <a:r>
                        <a:rPr kumimoji="1" lang="en-US" altLang="ja-JP" sz="1900" b="0" dirty="0">
                          <a:latin typeface="メイリオ" panose="020B0604030504040204" pitchFamily="50" charset="-128"/>
                          <a:ea typeface="メイリオ" panose="020B0604030504040204" pitchFamily="50" charset="-128"/>
                        </a:rPr>
                        <a:t>MEDLINE</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8"/>
                  </a:ext>
                </a:extLst>
              </a:tr>
              <a:tr h="499003">
                <a:tc>
                  <a:txBody>
                    <a:bodyPr/>
                    <a:lstStyle/>
                    <a:p>
                      <a:r>
                        <a:rPr kumimoji="1" lang="ja-JP" altLang="en-US" sz="1900" b="0" dirty="0">
                          <a:latin typeface="メイリオ" panose="020B0604030504040204" pitchFamily="50" charset="-128"/>
                          <a:ea typeface="メイリオ" panose="020B0604030504040204" pitchFamily="50" charset="-128"/>
                        </a:rPr>
                        <a:t>遺伝子発現</a:t>
                      </a:r>
                    </a:p>
                  </a:txBody>
                  <a:tcPr marL="99032" marR="99032" marT="49505" marB="49505"/>
                </a:tc>
                <a:tc>
                  <a:txBody>
                    <a:bodyPr/>
                    <a:lstStyle/>
                    <a:p>
                      <a:r>
                        <a:rPr kumimoji="1" lang="en-US" altLang="ja-JP" sz="1900" b="0" dirty="0">
                          <a:latin typeface="メイリオ" panose="020B0604030504040204" pitchFamily="50" charset="-128"/>
                          <a:ea typeface="メイリオ" panose="020B0604030504040204" pitchFamily="50" charset="-128"/>
                        </a:rPr>
                        <a:t>GEO, </a:t>
                      </a:r>
                      <a:r>
                        <a:rPr kumimoji="1" lang="en-US" altLang="ja-JP" sz="1900" b="0" dirty="0" err="1">
                          <a:latin typeface="メイリオ" panose="020B0604030504040204" pitchFamily="50" charset="-128"/>
                          <a:ea typeface="メイリオ" panose="020B0604030504040204" pitchFamily="50" charset="-128"/>
                        </a:rPr>
                        <a:t>ArrayExpress</a:t>
                      </a:r>
                      <a:r>
                        <a:rPr kumimoji="1" lang="en-US" altLang="ja-JP" sz="1900" b="0" dirty="0">
                          <a:latin typeface="メイリオ" panose="020B0604030504040204" pitchFamily="50" charset="-128"/>
                          <a:ea typeface="メイリオ" panose="020B0604030504040204" pitchFamily="50" charset="-128"/>
                        </a:rPr>
                        <a:t> </a:t>
                      </a:r>
                      <a:endParaRPr kumimoji="1" lang="ja-JP" altLang="en-US" sz="1900" b="0" dirty="0">
                        <a:latin typeface="メイリオ" panose="020B0604030504040204" pitchFamily="50" charset="-128"/>
                        <a:ea typeface="メイリオ" panose="020B0604030504040204" pitchFamily="50" charset="-128"/>
                      </a:endParaRPr>
                    </a:p>
                  </a:txBody>
                  <a:tcPr marL="99032" marR="99032" marT="49505" marB="49505"/>
                </a:tc>
                <a:extLst>
                  <a:ext uri="{0D108BD9-81ED-4DB2-BD59-A6C34878D82A}">
                    <a16:rowId xmlns:a16="http://schemas.microsoft.com/office/drawing/2014/main" val="10009"/>
                  </a:ext>
                </a:extLst>
              </a:tr>
            </a:tbl>
          </a:graphicData>
        </a:graphic>
      </p:graphicFrame>
      <p:sp>
        <p:nvSpPr>
          <p:cNvPr id="4" name="テキスト ボックス 2"/>
          <p:cNvSpPr txBox="1">
            <a:spLocks noChangeArrowheads="1"/>
          </p:cNvSpPr>
          <p:nvPr/>
        </p:nvSpPr>
        <p:spPr bwMode="auto">
          <a:xfrm>
            <a:off x="1766661" y="168275"/>
            <a:ext cx="6366867"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1pPr>
            <a:lvl2pPr marL="742950" indent="-28575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2pPr>
            <a:lvl3pPr marL="11430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3pPr>
            <a:lvl4pPr marL="16002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4pPr>
            <a:lvl5pPr marL="20574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5pPr>
            <a:lvl6pPr marL="25146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6pPr>
            <a:lvl7pPr marL="29718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7pPr>
            <a:lvl8pPr marL="34290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8pPr>
            <a:lvl9pPr marL="38862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9pPr>
          </a:lstStyle>
          <a:p>
            <a:pPr eaLnBrk="1" hangingPunct="1"/>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代表的な</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生命科学関係のデータベース</a:t>
            </a:r>
          </a:p>
        </p:txBody>
      </p:sp>
      <p:sp>
        <p:nvSpPr>
          <p:cNvPr id="5"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6</a:t>
            </a:fld>
            <a:endParaRPr lang="en-US" altLang="ja-JP"/>
          </a:p>
        </p:txBody>
      </p:sp>
    </p:spTree>
    <p:extLst>
      <p:ext uri="{BB962C8B-B14F-4D97-AF65-F5344CB8AC3E}">
        <p14:creationId xmlns:p14="http://schemas.microsoft.com/office/powerpoint/2010/main" val="1805254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2573" y="719480"/>
            <a:ext cx="7528973" cy="57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角丸四角形 15"/>
          <p:cNvSpPr/>
          <p:nvPr/>
        </p:nvSpPr>
        <p:spPr>
          <a:xfrm>
            <a:off x="2456597" y="2563335"/>
            <a:ext cx="5804949" cy="969916"/>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p:cNvSpPr txBox="1"/>
          <p:nvPr/>
        </p:nvSpPr>
        <p:spPr>
          <a:xfrm>
            <a:off x="4630224" y="2240167"/>
            <a:ext cx="4390946" cy="672867"/>
          </a:xfrm>
          <a:prstGeom prst="rect">
            <a:avLst/>
          </a:prstGeom>
          <a:solidFill>
            <a:schemeClr val="bg1">
              <a:lumMod val="95000"/>
            </a:schemeClr>
          </a:solidFill>
        </p:spPr>
        <p:txBody>
          <a:bodyPr wrap="none" tIns="7200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・作成者のクレジットを表示すること</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・同じ</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CC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表示</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継承のもと配布すること</a:t>
            </a:r>
          </a:p>
        </p:txBody>
      </p:sp>
      <p:sp>
        <p:nvSpPr>
          <p:cNvPr id="8" name="Text Box 161"/>
          <p:cNvSpPr txBox="1">
            <a:spLocks noChangeArrowheads="1"/>
          </p:cNvSpPr>
          <p:nvPr/>
        </p:nvSpPr>
        <p:spPr bwMode="auto">
          <a:xfrm>
            <a:off x="1517717" y="68264"/>
            <a:ext cx="7176340"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390293" y="4764046"/>
            <a:ext cx="2698175" cy="523220"/>
          </a:xfrm>
          <a:prstGeom prst="rect">
            <a:avLst/>
          </a:prstGeom>
          <a:solidFill>
            <a:schemeClr val="bg1">
              <a:lumMod val="85000"/>
            </a:schemeClr>
          </a:solid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利用許諾ページ</a:t>
            </a: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60</a:t>
            </a:fld>
            <a:endParaRPr lang="en-US" altLang="ja-JP"/>
          </a:p>
        </p:txBody>
      </p:sp>
    </p:spTree>
    <p:extLst>
      <p:ext uri="{BB962C8B-B14F-4D97-AF65-F5344CB8AC3E}">
        <p14:creationId xmlns:p14="http://schemas.microsoft.com/office/powerpoint/2010/main" val="3821990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79478" y="1381096"/>
            <a:ext cx="8887542" cy="4615947"/>
          </a:xfrm>
          <a:prstGeom prst="rect">
            <a:avLst/>
          </a:prstGeom>
          <a:ln>
            <a:solidFill>
              <a:srgbClr val="0066CC"/>
            </a:solidFill>
          </a:ln>
        </p:spPr>
      </p:pic>
      <p:sp>
        <p:nvSpPr>
          <p:cNvPr id="48131" name="Text Box 161"/>
          <p:cNvSpPr txBox="1">
            <a:spLocks noChangeArrowheads="1"/>
          </p:cNvSpPr>
          <p:nvPr/>
        </p:nvSpPr>
        <p:spPr bwMode="auto">
          <a:xfrm>
            <a:off x="1520097" y="68264"/>
            <a:ext cx="7290071"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Text Box 161"/>
          <p:cNvSpPr txBox="1">
            <a:spLocks noChangeArrowheads="1"/>
          </p:cNvSpPr>
          <p:nvPr/>
        </p:nvSpPr>
        <p:spPr bwMode="auto">
          <a:xfrm>
            <a:off x="1213090" y="5722367"/>
            <a:ext cx="4465325" cy="755795"/>
          </a:xfrm>
          <a:prstGeom prst="rect">
            <a:avLst/>
          </a:prstGeom>
          <a:solidFill>
            <a:schemeClr val="bg2">
              <a:lumMod val="20000"/>
              <a:lumOff val="80000"/>
            </a:schemeClr>
          </a:solidFill>
          <a:ln>
            <a:noFill/>
          </a:ln>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③</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の説明を確認</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（サムネールか名前をクリック）</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1341569" y="4357212"/>
            <a:ext cx="1184499" cy="292158"/>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角丸四角形 10"/>
          <p:cNvSpPr/>
          <p:nvPr/>
        </p:nvSpPr>
        <p:spPr>
          <a:xfrm>
            <a:off x="178359" y="4446488"/>
            <a:ext cx="1045769" cy="873106"/>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61</a:t>
            </a:fld>
            <a:endParaRPr lang="en-US" altLang="ja-JP"/>
          </a:p>
        </p:txBody>
      </p:sp>
    </p:spTree>
    <p:extLst>
      <p:ext uri="{BB962C8B-B14F-4D97-AF65-F5344CB8AC3E}">
        <p14:creationId xmlns:p14="http://schemas.microsoft.com/office/powerpoint/2010/main" val="2070084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 y="466816"/>
            <a:ext cx="9161463" cy="61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09"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11" name="Text Box 161"/>
          <p:cNvSpPr txBox="1">
            <a:spLocks noChangeArrowheads="1"/>
          </p:cNvSpPr>
          <p:nvPr/>
        </p:nvSpPr>
        <p:spPr bwMode="auto">
          <a:xfrm>
            <a:off x="1517716" y="68264"/>
            <a:ext cx="7219883"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13" name="Rectangle 2"/>
          <p:cNvSpPr>
            <a:spLocks noChangeArrowheads="1"/>
          </p:cNvSpPr>
          <p:nvPr/>
        </p:nvSpPr>
        <p:spPr bwMode="auto">
          <a:xfrm>
            <a:off x="11723" y="3"/>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16" name="Text Box 161"/>
          <p:cNvSpPr txBox="1">
            <a:spLocks noChangeArrowheads="1"/>
          </p:cNvSpPr>
          <p:nvPr/>
        </p:nvSpPr>
        <p:spPr bwMode="auto">
          <a:xfrm>
            <a:off x="323385" y="5530626"/>
            <a:ext cx="4726452" cy="481378"/>
          </a:xfrm>
          <a:prstGeom prst="rect">
            <a:avLst/>
          </a:prstGeom>
          <a:solidFill>
            <a:schemeClr val="bg1">
              <a:lumMod val="85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の説明（メタデータ）ページ</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17" name="Text Box 161"/>
          <p:cNvSpPr txBox="1">
            <a:spLocks noChangeArrowheads="1"/>
          </p:cNvSpPr>
          <p:nvPr/>
        </p:nvSpPr>
        <p:spPr bwMode="auto">
          <a:xfrm>
            <a:off x="0" y="2410472"/>
            <a:ext cx="3809650" cy="223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457200" indent="-4572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作成者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連絡先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予算的背景・プロジェクト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オリジナルサイト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zh-TW" altLang="en-US" sz="2000" dirty="0">
                <a:latin typeface="メイリオ" panose="020B0604030504040204" pitchFamily="50" charset="-128"/>
                <a:ea typeface="メイリオ" panose="020B0604030504040204" pitchFamily="50" charset="-128"/>
                <a:cs typeface="メイリオ" panose="020B0604030504040204" pitchFamily="50" charset="-128"/>
              </a:rPr>
              <a:t>運用開始年月日</a:t>
            </a:r>
            <a:endParaRPr lang="en-US" altLang="zh-TW"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zh-TW" altLang="en-US" sz="2000" dirty="0">
                <a:latin typeface="メイリオ" panose="020B0604030504040204" pitchFamily="50" charset="-128"/>
                <a:ea typeface="メイリオ" panose="020B0604030504040204" pitchFamily="50" charset="-128"/>
                <a:cs typeface="メイリオ" panose="020B0604030504040204" pitchFamily="50" charset="-128"/>
              </a:rPr>
              <a:t>最終更新年月日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など</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62</a:t>
            </a:fld>
            <a:endParaRPr lang="en-US" altLang="ja-JP"/>
          </a:p>
        </p:txBody>
      </p:sp>
    </p:spTree>
    <p:extLst>
      <p:ext uri="{BB962C8B-B14F-4D97-AF65-F5344CB8AC3E}">
        <p14:creationId xmlns:p14="http://schemas.microsoft.com/office/powerpoint/2010/main" val="2859685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99142" y="1216196"/>
            <a:ext cx="8887542" cy="4615947"/>
          </a:xfrm>
          <a:prstGeom prst="rect">
            <a:avLst/>
          </a:prstGeom>
          <a:ln>
            <a:solidFill>
              <a:srgbClr val="0066CC"/>
            </a:solidFill>
          </a:ln>
        </p:spPr>
      </p:pic>
      <p:sp>
        <p:nvSpPr>
          <p:cNvPr id="48131" name="Text Box 161"/>
          <p:cNvSpPr txBox="1">
            <a:spLocks noChangeArrowheads="1"/>
          </p:cNvSpPr>
          <p:nvPr/>
        </p:nvSpPr>
        <p:spPr bwMode="auto">
          <a:xfrm>
            <a:off x="1520100" y="68264"/>
            <a:ext cx="726104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Text Box 161"/>
          <p:cNvSpPr txBox="1">
            <a:spLocks noChangeArrowheads="1"/>
          </p:cNvSpPr>
          <p:nvPr/>
        </p:nvSpPr>
        <p:spPr bwMode="auto">
          <a:xfrm>
            <a:off x="685296" y="5832143"/>
            <a:ext cx="4465325" cy="448019"/>
          </a:xfrm>
          <a:prstGeom prst="rect">
            <a:avLst/>
          </a:prstGeom>
          <a:solidFill>
            <a:schemeClr val="bg2">
              <a:lumMod val="20000"/>
              <a:lumOff val="80000"/>
            </a:schemeClr>
          </a:solidFill>
          <a:ln>
            <a:noFill/>
          </a:ln>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④「ダウンロード」をクリック</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1412166" y="4473185"/>
            <a:ext cx="665883" cy="292158"/>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ローチャート : 準備 7"/>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63</a:t>
            </a:fld>
            <a:endParaRPr lang="en-US" altLang="ja-JP"/>
          </a:p>
        </p:txBody>
      </p:sp>
    </p:spTree>
    <p:extLst>
      <p:ext uri="{BB962C8B-B14F-4D97-AF65-F5344CB8AC3E}">
        <p14:creationId xmlns:p14="http://schemas.microsoft.com/office/powerpoint/2010/main" val="241041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03350" y="537159"/>
            <a:ext cx="6635388" cy="609573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角丸四角形 8"/>
          <p:cNvSpPr/>
          <p:nvPr/>
        </p:nvSpPr>
        <p:spPr>
          <a:xfrm>
            <a:off x="5832102" y="1953144"/>
            <a:ext cx="963270" cy="4644980"/>
          </a:xfrm>
          <a:prstGeom prst="roundRect">
            <a:avLst>
              <a:gd name="adj" fmla="val 5795"/>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Text Box 161"/>
          <p:cNvSpPr txBox="1">
            <a:spLocks noChangeArrowheads="1"/>
          </p:cNvSpPr>
          <p:nvPr/>
        </p:nvSpPr>
        <p:spPr bwMode="auto">
          <a:xfrm>
            <a:off x="6087638" y="1076844"/>
            <a:ext cx="2927361" cy="850710"/>
          </a:xfrm>
          <a:prstGeom prst="rect">
            <a:avLst/>
          </a:prstGeom>
          <a:solidFill>
            <a:schemeClr val="bg1">
              <a:lumMod val="95000"/>
            </a:schemeClr>
          </a:solidFill>
          <a:ln>
            <a:noFill/>
          </a:ln>
          <a:extLst/>
        </p:spPr>
        <p:txBody>
          <a:bodyPr wrap="non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データを眺めてから</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ダウンロード可能</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a:stCxn id="10" idx="2"/>
            <a:endCxn id="9" idx="3"/>
          </p:cNvCxnSpPr>
          <p:nvPr/>
        </p:nvCxnSpPr>
        <p:spPr>
          <a:xfrm flipH="1">
            <a:off x="6795372" y="1927554"/>
            <a:ext cx="755947" cy="2348080"/>
          </a:xfrm>
          <a:prstGeom prst="straightConnector1">
            <a:avLst/>
          </a:prstGeom>
          <a:ln w="38100" cmpd="sng">
            <a:tailEnd type="arrow"/>
          </a:ln>
        </p:spPr>
        <p:style>
          <a:lnRef idx="3">
            <a:schemeClr val="accent2"/>
          </a:lnRef>
          <a:fillRef idx="0">
            <a:schemeClr val="accent2"/>
          </a:fillRef>
          <a:effectRef idx="2">
            <a:schemeClr val="accent2"/>
          </a:effectRef>
          <a:fontRef idx="minor">
            <a:schemeClr val="tx1"/>
          </a:fontRef>
        </p:style>
      </p:cxnSp>
      <p:sp>
        <p:nvSpPr>
          <p:cNvPr id="15" name="角丸四角形 14"/>
          <p:cNvSpPr/>
          <p:nvPr/>
        </p:nvSpPr>
        <p:spPr>
          <a:xfrm>
            <a:off x="4114800" y="1953144"/>
            <a:ext cx="1717302" cy="4644980"/>
          </a:xfrm>
          <a:prstGeom prst="roundRect">
            <a:avLst>
              <a:gd name="adj" fmla="val 3094"/>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a:stCxn id="17" idx="3"/>
            <a:endCxn id="15" idx="1"/>
          </p:cNvCxnSpPr>
          <p:nvPr/>
        </p:nvCxnSpPr>
        <p:spPr>
          <a:xfrm>
            <a:off x="3029195" y="2692918"/>
            <a:ext cx="1085605" cy="1582716"/>
          </a:xfrm>
          <a:prstGeom prst="straightConnector1">
            <a:avLst/>
          </a:prstGeom>
          <a:ln w="38100" cmpd="sng">
            <a:tailEnd type="arrow"/>
          </a:ln>
        </p:spPr>
        <p:style>
          <a:lnRef idx="3">
            <a:schemeClr val="accent2"/>
          </a:lnRef>
          <a:fillRef idx="0">
            <a:schemeClr val="accent2"/>
          </a:fillRef>
          <a:effectRef idx="2">
            <a:schemeClr val="accent2"/>
          </a:effectRef>
          <a:fontRef idx="minor">
            <a:schemeClr val="tx1"/>
          </a:fontRef>
        </p:style>
      </p:cxnSp>
      <p:sp>
        <p:nvSpPr>
          <p:cNvPr id="17" name="Text Box 161"/>
          <p:cNvSpPr txBox="1">
            <a:spLocks noChangeArrowheads="1"/>
          </p:cNvSpPr>
          <p:nvPr/>
        </p:nvSpPr>
        <p:spPr bwMode="auto">
          <a:xfrm>
            <a:off x="518615" y="2267563"/>
            <a:ext cx="2510580" cy="850710"/>
          </a:xfrm>
          <a:prstGeom prst="rect">
            <a:avLst/>
          </a:prstGeom>
          <a:solidFill>
            <a:schemeClr val="bg1">
              <a:lumMod val="95000"/>
            </a:schemeClr>
          </a:solidFill>
          <a:ln>
            <a:noFill/>
          </a:ln>
          <a:extLst/>
        </p:spPr>
        <p:txBody>
          <a:bodyPr wrap="non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ZIP</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形式で丸ごと</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5801352" y="6364085"/>
            <a:ext cx="941695" cy="199232"/>
          </a:xfrm>
          <a:prstGeom prst="roundRect">
            <a:avLst/>
          </a:prstGeom>
          <a:noFill/>
          <a:ln w="57150" cmpd="sng">
            <a:solidFill>
              <a:schemeClr val="accent2"/>
            </a:solidFill>
            <a:prstDash val="solid"/>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 Box 161"/>
          <p:cNvSpPr txBox="1">
            <a:spLocks noChangeArrowheads="1"/>
          </p:cNvSpPr>
          <p:nvPr/>
        </p:nvSpPr>
        <p:spPr bwMode="auto">
          <a:xfrm>
            <a:off x="5554840" y="4794070"/>
            <a:ext cx="3459558" cy="850710"/>
          </a:xfrm>
          <a:prstGeom prst="rect">
            <a:avLst/>
          </a:prstGeom>
          <a:solidFill>
            <a:schemeClr val="bg1">
              <a:lumMod val="95000"/>
            </a:schemeClr>
          </a:solidFill>
          <a:ln>
            <a:noFill/>
          </a:ln>
          <a:extLst/>
        </p:spPr>
        <p:txBody>
          <a:bodyPr wrap="non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「検索</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&amp;</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をクリック</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 name="直線矢印コネクタ 18"/>
          <p:cNvCxnSpPr>
            <a:stCxn id="12" idx="2"/>
            <a:endCxn id="18" idx="0"/>
          </p:cNvCxnSpPr>
          <p:nvPr/>
        </p:nvCxnSpPr>
        <p:spPr>
          <a:xfrm flipH="1">
            <a:off x="6272200" y="5644780"/>
            <a:ext cx="1012419" cy="719305"/>
          </a:xfrm>
          <a:prstGeom prst="straightConnector1">
            <a:avLst/>
          </a:prstGeom>
          <a:ln w="38100" cmpd="sng">
            <a:tailEnd type="arrow"/>
          </a:ln>
        </p:spPr>
        <p:style>
          <a:lnRef idx="3">
            <a:schemeClr val="accent2"/>
          </a:lnRef>
          <a:fillRef idx="0">
            <a:schemeClr val="accent2"/>
          </a:fillRef>
          <a:effectRef idx="2">
            <a:schemeClr val="accent2"/>
          </a:effectRef>
          <a:fontRef idx="minor">
            <a:schemeClr val="tx1"/>
          </a:fontRef>
        </p:style>
      </p:cxnSp>
      <p:sp>
        <p:nvSpPr>
          <p:cNvPr id="20" name="Text Box 161"/>
          <p:cNvSpPr txBox="1">
            <a:spLocks noChangeArrowheads="1"/>
          </p:cNvSpPr>
          <p:nvPr/>
        </p:nvSpPr>
        <p:spPr bwMode="auto">
          <a:xfrm>
            <a:off x="1520101" y="68264"/>
            <a:ext cx="726104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Text Box 161"/>
          <p:cNvSpPr txBox="1">
            <a:spLocks noChangeArrowheads="1"/>
          </p:cNvSpPr>
          <p:nvPr/>
        </p:nvSpPr>
        <p:spPr bwMode="auto">
          <a:xfrm>
            <a:off x="130237" y="4946470"/>
            <a:ext cx="2927361" cy="448019"/>
          </a:xfrm>
          <a:prstGeom prst="rect">
            <a:avLst/>
          </a:prstGeom>
          <a:solidFill>
            <a:schemeClr val="bg1">
              <a:lumMod val="85000"/>
            </a:schemeClr>
          </a:solidFill>
          <a:ln>
            <a:noFill/>
          </a:ln>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ダウンロードページ</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フローチャート : 準備 21"/>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64</a:t>
            </a:fld>
            <a:endParaRPr lang="en-US" altLang="ja-JP"/>
          </a:p>
        </p:txBody>
      </p:sp>
    </p:spTree>
    <p:extLst>
      <p:ext uri="{BB962C8B-B14F-4D97-AF65-F5344CB8AC3E}">
        <p14:creationId xmlns:p14="http://schemas.microsoft.com/office/powerpoint/2010/main" val="2193866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8408" y="1507967"/>
            <a:ext cx="8963842" cy="441676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 Box 161"/>
          <p:cNvSpPr txBox="1">
            <a:spLocks noChangeArrowheads="1"/>
          </p:cNvSpPr>
          <p:nvPr/>
        </p:nvSpPr>
        <p:spPr bwMode="auto">
          <a:xfrm>
            <a:off x="1427838" y="68264"/>
            <a:ext cx="7785363"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9,10</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角丸四角形 13"/>
          <p:cNvSpPr/>
          <p:nvPr/>
        </p:nvSpPr>
        <p:spPr>
          <a:xfrm>
            <a:off x="5348523" y="2776777"/>
            <a:ext cx="727684" cy="2690573"/>
          </a:xfrm>
          <a:prstGeom prst="roundRect">
            <a:avLst/>
          </a:prstGeom>
          <a:noFill/>
          <a:ln w="38100" cmpd="sng">
            <a:solidFill>
              <a:schemeClr val="accent2"/>
            </a:solidFill>
            <a:prstDash val="sysDot"/>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56" name="グループ化 2055"/>
          <p:cNvGrpSpPr/>
          <p:nvPr/>
        </p:nvGrpSpPr>
        <p:grpSpPr>
          <a:xfrm>
            <a:off x="5303785" y="3299300"/>
            <a:ext cx="3081727" cy="1563870"/>
            <a:chOff x="5303785" y="3299300"/>
            <a:chExt cx="3081727" cy="1563870"/>
          </a:xfrm>
        </p:grpSpPr>
        <p:pic>
          <p:nvPicPr>
            <p:cNvPr id="1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03785" y="3299300"/>
              <a:ext cx="3081727" cy="8978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161"/>
            <p:cNvSpPr txBox="1">
              <a:spLocks noChangeArrowheads="1"/>
            </p:cNvSpPr>
            <p:nvPr/>
          </p:nvSpPr>
          <p:spPr bwMode="auto">
            <a:xfrm>
              <a:off x="5453497" y="4197126"/>
              <a:ext cx="2721126" cy="666044"/>
            </a:xfrm>
            <a:prstGeom prst="rect">
              <a:avLst/>
            </a:prstGeom>
            <a:solidFill>
              <a:schemeClr val="bg1">
                <a:lumMod val="95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全データダウンロードの</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ファイル形式の選択</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053" name="グループ化 2052"/>
          <p:cNvGrpSpPr/>
          <p:nvPr/>
        </p:nvGrpSpPr>
        <p:grpSpPr>
          <a:xfrm>
            <a:off x="159452" y="949798"/>
            <a:ext cx="3437501" cy="1831130"/>
            <a:chOff x="159452" y="949798"/>
            <a:chExt cx="3437501" cy="1831130"/>
          </a:xfrm>
        </p:grpSpPr>
        <p:sp>
          <p:nvSpPr>
            <p:cNvPr id="8" name="角丸四角形 7"/>
            <p:cNvSpPr/>
            <p:nvPr/>
          </p:nvSpPr>
          <p:spPr>
            <a:xfrm>
              <a:off x="159452" y="2483226"/>
              <a:ext cx="1410511" cy="29770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72000" rIns="77925" bIns="38963"/>
            <a:lstStyle/>
            <a:p>
              <a:pPr>
                <a:defRPr/>
              </a:pP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角丸四角形 8"/>
            <p:cNvSpPr/>
            <p:nvPr/>
          </p:nvSpPr>
          <p:spPr>
            <a:xfrm>
              <a:off x="3143250" y="2535647"/>
              <a:ext cx="453703" cy="214459"/>
            </a:xfrm>
            <a:prstGeom prst="roundRect">
              <a:avLst/>
            </a:prstGeom>
            <a:noFill/>
            <a:ln w="38100" cmpd="sng">
              <a:solidFill>
                <a:schemeClr val="accent2"/>
              </a:solidFill>
              <a:prstDash val="sysDot"/>
            </a:ln>
          </p:spPr>
          <p:style>
            <a:lnRef idx="2">
              <a:schemeClr val="accent6"/>
            </a:lnRef>
            <a:fillRef idx="1">
              <a:schemeClr val="lt1"/>
            </a:fillRef>
            <a:effectRef idx="0">
              <a:schemeClr val="accent6"/>
            </a:effectRef>
            <a:fontRef idx="minor">
              <a:schemeClr val="dk1"/>
            </a:fontRef>
          </p:style>
          <p:txBody>
            <a:bodyPr lIns="77925" tIns="72000" rIns="77925" bIns="38963"/>
            <a:lstStyle/>
            <a:p>
              <a:pPr>
                <a:defRPr/>
              </a:pP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角丸四角形 9"/>
            <p:cNvSpPr/>
            <p:nvPr/>
          </p:nvSpPr>
          <p:spPr>
            <a:xfrm>
              <a:off x="1960489" y="2483228"/>
              <a:ext cx="1113816" cy="297700"/>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72000" rIns="77925" bIns="38963"/>
            <a:lstStyle/>
            <a:p>
              <a:pPr>
                <a:defRPr/>
              </a:pP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Text Box 161"/>
            <p:cNvSpPr txBox="1">
              <a:spLocks noChangeArrowheads="1"/>
            </p:cNvSpPr>
            <p:nvPr/>
          </p:nvSpPr>
          <p:spPr bwMode="auto">
            <a:xfrm>
              <a:off x="381928" y="949798"/>
              <a:ext cx="2453869" cy="850710"/>
            </a:xfrm>
            <a:prstGeom prst="rect">
              <a:avLst/>
            </a:prstGeom>
            <a:solidFill>
              <a:schemeClr val="bg1">
                <a:lumMod val="95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⑤テーブル内の検索・絞り込み</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 name="直線コネクタ 3"/>
            <p:cNvCxnSpPr>
              <a:stCxn id="16" idx="2"/>
              <a:endCxn id="8" idx="0"/>
            </p:cNvCxnSpPr>
            <p:nvPr/>
          </p:nvCxnSpPr>
          <p:spPr>
            <a:xfrm flipH="1">
              <a:off x="864708" y="1800508"/>
              <a:ext cx="744155" cy="6827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6" idx="2"/>
              <a:endCxn id="10" idx="0"/>
            </p:cNvCxnSpPr>
            <p:nvPr/>
          </p:nvCxnSpPr>
          <p:spPr>
            <a:xfrm>
              <a:off x="1608863" y="1800508"/>
              <a:ext cx="908534" cy="682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054" name="グループ化 2053"/>
          <p:cNvGrpSpPr/>
          <p:nvPr/>
        </p:nvGrpSpPr>
        <p:grpSpPr>
          <a:xfrm>
            <a:off x="3530278" y="797240"/>
            <a:ext cx="2387266" cy="1960486"/>
            <a:chOff x="3530278" y="797240"/>
            <a:chExt cx="2387266" cy="1960486"/>
          </a:xfrm>
        </p:grpSpPr>
        <p:sp>
          <p:nvSpPr>
            <p:cNvPr id="12" name="角丸四角形 11"/>
            <p:cNvSpPr/>
            <p:nvPr/>
          </p:nvSpPr>
          <p:spPr>
            <a:xfrm>
              <a:off x="4992921" y="2483227"/>
              <a:ext cx="642027" cy="274499"/>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72000" rIns="77925" bIns="38963"/>
            <a:lstStyle/>
            <a:p>
              <a:pPr>
                <a:defRPr/>
              </a:pP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Text Box 161"/>
            <p:cNvSpPr txBox="1">
              <a:spLocks noChangeArrowheads="1"/>
            </p:cNvSpPr>
            <p:nvPr/>
          </p:nvSpPr>
          <p:spPr bwMode="auto">
            <a:xfrm>
              <a:off x="3530278" y="797240"/>
              <a:ext cx="2387266" cy="850710"/>
            </a:xfrm>
            <a:prstGeom prst="rect">
              <a:avLst/>
            </a:prstGeom>
            <a:solidFill>
              <a:schemeClr val="bg1">
                <a:lumMod val="95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⑥絞り込み結果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 name="直線コネクタ 29"/>
            <p:cNvCxnSpPr>
              <a:stCxn id="17" idx="2"/>
              <a:endCxn id="12" idx="0"/>
            </p:cNvCxnSpPr>
            <p:nvPr/>
          </p:nvCxnSpPr>
          <p:spPr>
            <a:xfrm>
              <a:off x="4723911" y="1647950"/>
              <a:ext cx="590024" cy="83527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055" name="グループ化 2054"/>
          <p:cNvGrpSpPr/>
          <p:nvPr/>
        </p:nvGrpSpPr>
        <p:grpSpPr>
          <a:xfrm>
            <a:off x="5650956" y="801965"/>
            <a:ext cx="2401107" cy="1938698"/>
            <a:chOff x="5650956" y="801965"/>
            <a:chExt cx="2401107" cy="1938698"/>
          </a:xfrm>
        </p:grpSpPr>
        <p:sp>
          <p:nvSpPr>
            <p:cNvPr id="18" name="Text Box 161"/>
            <p:cNvSpPr txBox="1">
              <a:spLocks noChangeArrowheads="1"/>
            </p:cNvSpPr>
            <p:nvPr/>
          </p:nvSpPr>
          <p:spPr bwMode="auto">
            <a:xfrm>
              <a:off x="6026690" y="801965"/>
              <a:ext cx="2025373" cy="850710"/>
            </a:xfrm>
            <a:prstGeom prst="rect">
              <a:avLst/>
            </a:prstGeom>
            <a:solidFill>
              <a:schemeClr val="bg1">
                <a:lumMod val="95000"/>
              </a:schemeClr>
            </a:solidFill>
            <a:ln>
              <a:no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⑦全データ</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ダウンロード</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角丸四角形 19"/>
            <p:cNvSpPr/>
            <p:nvPr/>
          </p:nvSpPr>
          <p:spPr>
            <a:xfrm>
              <a:off x="5650956" y="2482502"/>
              <a:ext cx="616494" cy="25816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72000" rIns="77925" bIns="38963"/>
            <a:lstStyle/>
            <a:p>
              <a:pPr>
                <a:defRPr/>
              </a:pP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コネクタ 32"/>
            <p:cNvCxnSpPr>
              <a:stCxn id="18" idx="2"/>
              <a:endCxn id="20" idx="0"/>
            </p:cNvCxnSpPr>
            <p:nvPr/>
          </p:nvCxnSpPr>
          <p:spPr>
            <a:xfrm flipH="1">
              <a:off x="5959203" y="1652675"/>
              <a:ext cx="1080174" cy="82982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058" name="グループ化 2057"/>
          <p:cNvGrpSpPr/>
          <p:nvPr/>
        </p:nvGrpSpPr>
        <p:grpSpPr>
          <a:xfrm>
            <a:off x="7575706" y="2275963"/>
            <a:ext cx="1320644" cy="727457"/>
            <a:chOff x="7918606" y="2447413"/>
            <a:chExt cx="1320644" cy="727457"/>
          </a:xfrm>
        </p:grpSpPr>
        <p:sp>
          <p:nvSpPr>
            <p:cNvPr id="15" name="角丸四角形 14"/>
            <p:cNvSpPr/>
            <p:nvPr/>
          </p:nvSpPr>
          <p:spPr>
            <a:xfrm>
              <a:off x="8277225" y="2847868"/>
              <a:ext cx="962025" cy="327002"/>
            </a:xfrm>
            <a:prstGeom prst="roundRect">
              <a:avLst/>
            </a:prstGeom>
            <a:noFill/>
            <a:ln w="38100" cmpd="sng">
              <a:solidFill>
                <a:srgbClr val="C00000"/>
              </a:solidFill>
            </a:ln>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7" name="テキスト ボックス 2056"/>
            <p:cNvSpPr txBox="1"/>
            <p:nvPr/>
          </p:nvSpPr>
          <p:spPr>
            <a:xfrm>
              <a:off x="7918606" y="2447413"/>
              <a:ext cx="1133644" cy="369332"/>
            </a:xfrm>
            <a:prstGeom prst="rect">
              <a:avLst/>
            </a:prstGeom>
            <a:noFill/>
          </p:spPr>
          <p:txBody>
            <a:bodyPr wrap="none" rtlCol="0">
              <a:spAutoFit/>
            </a:bodyPr>
            <a:lstStyle/>
            <a:p>
              <a:r>
                <a:rPr kumimoji="1" lang="ja-JP" altLang="en-US" dirty="0">
                  <a:solidFill>
                    <a:srgbClr val="FF0000"/>
                  </a:solidFill>
                </a:rPr>
                <a:t>実習</a:t>
              </a:r>
              <a:r>
                <a:rPr kumimoji="1" lang="en-US" altLang="ja-JP" dirty="0">
                  <a:solidFill>
                    <a:srgbClr val="FF0000"/>
                  </a:solidFill>
                </a:rPr>
                <a:t>10</a:t>
              </a:r>
              <a:r>
                <a:rPr kumimoji="1" lang="ja-JP" altLang="en-US" dirty="0">
                  <a:solidFill>
                    <a:srgbClr val="FF0000"/>
                  </a:solidFill>
                </a:rPr>
                <a:t>へ</a:t>
              </a:r>
            </a:p>
          </p:txBody>
        </p:sp>
      </p:grpSp>
      <p:sp>
        <p:nvSpPr>
          <p:cNvPr id="27" name="フローチャート : 準備 26"/>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65</a:t>
            </a:fld>
            <a:endParaRPr lang="en-US" altLang="ja-JP"/>
          </a:p>
        </p:txBody>
      </p:sp>
    </p:spTree>
    <p:extLst>
      <p:ext uri="{BB962C8B-B14F-4D97-AF65-F5344CB8AC3E}">
        <p14:creationId xmlns:p14="http://schemas.microsoft.com/office/powerpoint/2010/main" val="1921570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57766" y="859317"/>
            <a:ext cx="9000000" cy="3913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 Box 161"/>
          <p:cNvSpPr txBox="1">
            <a:spLocks noChangeArrowheads="1"/>
          </p:cNvSpPr>
          <p:nvPr/>
        </p:nvSpPr>
        <p:spPr bwMode="auto">
          <a:xfrm>
            <a:off x="1523998" y="68264"/>
            <a:ext cx="7445829"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　実習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角丸四角形 11"/>
          <p:cNvSpPr/>
          <p:nvPr/>
        </p:nvSpPr>
        <p:spPr>
          <a:xfrm>
            <a:off x="4544704" y="4341219"/>
            <a:ext cx="1160060" cy="124820"/>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4544949" y="4484235"/>
            <a:ext cx="1160060" cy="167878"/>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Text Box 161"/>
          <p:cNvSpPr txBox="1">
            <a:spLocks noChangeArrowheads="1"/>
          </p:cNvSpPr>
          <p:nvPr/>
        </p:nvSpPr>
        <p:spPr bwMode="auto">
          <a:xfrm>
            <a:off x="800100" y="4088259"/>
            <a:ext cx="3681349" cy="1127709"/>
          </a:xfrm>
          <a:prstGeom prst="rect">
            <a:avLst/>
          </a:prstGeom>
          <a:solidFill>
            <a:schemeClr val="bg2">
              <a:lumMod val="20000"/>
              <a:lumOff val="80000"/>
            </a:schemeClr>
          </a:solidFill>
          <a:ln>
            <a:solidFill>
              <a:schemeClr val="accent6"/>
            </a:solid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Full-size view</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から画像を自由に拡大できます</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（こちらは試してＯＫです）</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Text Box 161"/>
          <p:cNvSpPr txBox="1">
            <a:spLocks noChangeArrowheads="1"/>
          </p:cNvSpPr>
          <p:nvPr/>
        </p:nvSpPr>
        <p:spPr bwMode="auto">
          <a:xfrm>
            <a:off x="4552950" y="4885581"/>
            <a:ext cx="4485766" cy="1035376"/>
          </a:xfrm>
          <a:prstGeom prst="rect">
            <a:avLst/>
          </a:prstGeom>
          <a:solidFill>
            <a:schemeClr val="bg2">
              <a:lumMod val="20000"/>
              <a:lumOff val="80000"/>
            </a:schemeClr>
          </a:solidFill>
          <a:ln>
            <a:solidFill>
              <a:schemeClr val="accent6"/>
            </a:solid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u="dbl"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Download</a:t>
            </a:r>
            <a:r>
              <a:rPr lang="ja-JP" altLang="en-US" u="dbl"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は後でお試し下さい</a:t>
            </a:r>
            <a:endParaRPr lang="en-US" altLang="ja-JP" u="dbl"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Download</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画像を見るためには</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専用ソフトが必要です）</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66</a:t>
            </a:fld>
            <a:endParaRPr lang="en-US" altLang="ja-JP"/>
          </a:p>
        </p:txBody>
      </p:sp>
    </p:spTree>
    <p:extLst>
      <p:ext uri="{BB962C8B-B14F-4D97-AF65-F5344CB8AC3E}">
        <p14:creationId xmlns:p14="http://schemas.microsoft.com/office/powerpoint/2010/main" val="2698215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1331" y="716304"/>
            <a:ext cx="7723051" cy="5640046"/>
          </a:xfrm>
          <a:prstGeom prst="rect">
            <a:avLst/>
          </a:prstGeom>
          <a:ln>
            <a:solidFill>
              <a:schemeClr val="tx2"/>
            </a:solidFill>
          </a:ln>
        </p:spPr>
      </p:pic>
      <p:sp>
        <p:nvSpPr>
          <p:cNvPr id="45059" name="Text Box 161"/>
          <p:cNvSpPr txBox="1">
            <a:spLocks noChangeArrowheads="1"/>
          </p:cNvSpPr>
          <p:nvPr/>
        </p:nvSpPr>
        <p:spPr bwMode="auto">
          <a:xfrm>
            <a:off x="1522050" y="68264"/>
            <a:ext cx="7513094"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a:t>
            </a:r>
            <a:r>
              <a:rPr lang="ja-JP" altLang="en-US" sz="27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利用状況</a:t>
            </a:r>
          </a:p>
        </p:txBody>
      </p:sp>
      <p:sp>
        <p:nvSpPr>
          <p:cNvPr id="6" name="フローチャート : 準備 5"/>
          <p:cNvSpPr/>
          <p:nvPr/>
        </p:nvSpPr>
        <p:spPr>
          <a:xfrm>
            <a:off x="177800" y="59216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67</a:t>
            </a:fld>
            <a:endParaRPr lang="en-US" altLang="ja-JP"/>
          </a:p>
        </p:txBody>
      </p:sp>
      <p:sp>
        <p:nvSpPr>
          <p:cNvPr id="8" name="角丸四角形 7"/>
          <p:cNvSpPr/>
          <p:nvPr/>
        </p:nvSpPr>
        <p:spPr>
          <a:xfrm>
            <a:off x="4977992" y="701978"/>
            <a:ext cx="804410" cy="440111"/>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860745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161"/>
          <p:cNvSpPr txBox="1">
            <a:spLocks noChangeArrowheads="1"/>
          </p:cNvSpPr>
          <p:nvPr/>
        </p:nvSpPr>
        <p:spPr bwMode="auto">
          <a:xfrm>
            <a:off x="1401604" y="68264"/>
            <a:ext cx="7902054" cy="47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生命科学系データベースアーカイブ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300" dirty="0">
                <a:latin typeface="メイリオ" panose="020B0604030504040204" pitchFamily="50" charset="-128"/>
                <a:ea typeface="メイリオ" panose="020B0604030504040204" pitchFamily="50" charset="-128"/>
                <a:cs typeface="メイリオ" panose="020B0604030504040204" pitchFamily="50" charset="-128"/>
              </a:rPr>
              <a:t>データ受け入れ</a:t>
            </a:r>
          </a:p>
        </p:txBody>
      </p:sp>
      <p:sp>
        <p:nvSpPr>
          <p:cNvPr id="51207" name="Text Box 161"/>
          <p:cNvSpPr txBox="1">
            <a:spLocks noChangeArrowheads="1"/>
          </p:cNvSpPr>
          <p:nvPr/>
        </p:nvSpPr>
        <p:spPr bwMode="auto">
          <a:xfrm>
            <a:off x="355946" y="4008751"/>
            <a:ext cx="8570794" cy="126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174625" lvl="1">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データを長期、安定的に管理</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4625" lvl="2">
              <a:lnSpc>
                <a:spcPct val="120000"/>
              </a:lnSpc>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でアーカイブ運営</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独自の</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サイト管理は不要</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174625" lvl="2">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担当者の異動やプロジェクト終了後の</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データ公開が持続的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に可能</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2444" y="903399"/>
            <a:ext cx="4399555" cy="2814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61"/>
          <p:cNvSpPr txBox="1">
            <a:spLocks noChangeArrowheads="1"/>
          </p:cNvSpPr>
          <p:nvPr/>
        </p:nvSpPr>
        <p:spPr bwMode="auto">
          <a:xfrm>
            <a:off x="4571999" y="1345643"/>
            <a:ext cx="4471489" cy="236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74295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174625" lvl="1">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データの共有が容易</a:t>
            </a:r>
          </a:p>
          <a:p>
            <a:pPr marL="450850" lvl="2" indent="-276225">
              <a:lnSpc>
                <a:spcPct val="120000"/>
              </a:lnSpc>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利用許諾の標準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テンプレートあり</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0850" lvl="2" indent="-276225">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（データ制作者へのクレジット）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174625" lvl="2">
              <a:lnSpc>
                <a:spcPct val="120000"/>
              </a:lnSpc>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詳細なメタデータを付与していただくことで</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データの発見が容易</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174625" lvl="2">
              <a:lnSpc>
                <a:spcPct val="120000"/>
              </a:lnSpc>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論文投稿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時のデータ公開にも利用可</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角丸四角形 7"/>
          <p:cNvSpPr/>
          <p:nvPr/>
        </p:nvSpPr>
        <p:spPr>
          <a:xfrm>
            <a:off x="2372222" y="668740"/>
            <a:ext cx="2269122" cy="2688609"/>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799" y="5641826"/>
            <a:ext cx="85344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フローチャート : 準備 8"/>
          <p:cNvSpPr/>
          <p:nvPr/>
        </p:nvSpPr>
        <p:spPr>
          <a:xfrm>
            <a:off x="177800" y="496914"/>
            <a:ext cx="10541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68</a:t>
            </a:fld>
            <a:endParaRPr lang="en-US" altLang="ja-JP"/>
          </a:p>
        </p:txBody>
      </p:sp>
    </p:spTree>
    <p:extLst>
      <p:ext uri="{BB962C8B-B14F-4D97-AF65-F5344CB8AC3E}">
        <p14:creationId xmlns:p14="http://schemas.microsoft.com/office/powerpoint/2010/main" val="1103755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2576" y="3981129"/>
            <a:ext cx="3649759" cy="211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371240" y="671698"/>
            <a:ext cx="2337456" cy="601907"/>
          </a:xfrm>
          <a:prstGeom prst="rect">
            <a:avLst/>
          </a:prstGeom>
          <a:noFill/>
        </p:spPr>
        <p:txBody>
          <a:bodyPr wrap="none" lIns="77925" tIns="38963" rIns="77925" bIns="38963" rtlCol="0">
            <a:spAutoFit/>
          </a:bodyPr>
          <a:lstStyle/>
          <a:p>
            <a:r>
              <a:rPr lang="en-US" altLang="ja-JP" sz="17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バイオサイエンス</a:t>
            </a:r>
            <a:endParaRPr lang="en-US" altLang="ja-JP" sz="17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データベースセンター</a:t>
            </a:r>
          </a:p>
        </p:txBody>
      </p:sp>
      <p:sp>
        <p:nvSpPr>
          <p:cNvPr id="8" name="テキスト ボックス 7"/>
          <p:cNvSpPr txBox="1"/>
          <p:nvPr/>
        </p:nvSpPr>
        <p:spPr>
          <a:xfrm>
            <a:off x="4469376" y="657335"/>
            <a:ext cx="3427498" cy="601907"/>
          </a:xfrm>
          <a:prstGeom prst="rect">
            <a:avLst/>
          </a:prstGeom>
          <a:noFill/>
        </p:spPr>
        <p:txBody>
          <a:bodyPr wrap="none" lIns="77925" tIns="38963" rIns="77925" bIns="38963" rtlCol="0">
            <a:spAutoFit/>
          </a:bodyPr>
          <a:lstStyle/>
          <a:p>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産総研創薬分子プロファイリング</a:t>
            </a:r>
            <a:endParaRPr lang="en-US" altLang="ja-JP" sz="17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研究センター</a:t>
            </a:r>
          </a:p>
        </p:txBody>
      </p:sp>
      <p:sp>
        <p:nvSpPr>
          <p:cNvPr id="9" name="テキスト ボックス 8"/>
          <p:cNvSpPr txBox="1"/>
          <p:nvPr/>
        </p:nvSpPr>
        <p:spPr>
          <a:xfrm>
            <a:off x="1295818" y="6140262"/>
            <a:ext cx="3427498" cy="340297"/>
          </a:xfrm>
          <a:prstGeom prst="rect">
            <a:avLst/>
          </a:prstGeom>
          <a:noFill/>
        </p:spPr>
        <p:txBody>
          <a:bodyPr wrap="none" lIns="77925" tIns="38963" rIns="77925" bIns="38963" rtlCol="0">
            <a:spAutoFit/>
          </a:bodyPr>
          <a:lstStyle/>
          <a:p>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農業・食品産業技術総合研究機構</a:t>
            </a:r>
          </a:p>
        </p:txBody>
      </p:sp>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3697" y="1247944"/>
            <a:ext cx="4144083" cy="217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6610" y="1320038"/>
            <a:ext cx="4106452" cy="20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23281" y="3983207"/>
            <a:ext cx="4164330" cy="206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円/楕円 17"/>
          <p:cNvSpPr/>
          <p:nvPr/>
        </p:nvSpPr>
        <p:spPr>
          <a:xfrm>
            <a:off x="0" y="603689"/>
            <a:ext cx="1295818" cy="695576"/>
          </a:xfrm>
          <a:prstGeom prst="ellipse">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r>
              <a:rPr lang="ja-JP" alt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文科省</a:t>
            </a:r>
          </a:p>
        </p:txBody>
      </p:sp>
      <p:sp>
        <p:nvSpPr>
          <p:cNvPr id="19" name="円/楕円 18"/>
          <p:cNvSpPr/>
          <p:nvPr/>
        </p:nvSpPr>
        <p:spPr>
          <a:xfrm>
            <a:off x="0" y="5746541"/>
            <a:ext cx="1295818" cy="695576"/>
          </a:xfrm>
          <a:prstGeom prst="ellipse">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r>
              <a:rPr lang="ja-JP" alt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農水省</a:t>
            </a:r>
          </a:p>
        </p:txBody>
      </p:sp>
      <p:sp>
        <p:nvSpPr>
          <p:cNvPr id="20" name="円/楕円 19"/>
          <p:cNvSpPr/>
          <p:nvPr/>
        </p:nvSpPr>
        <p:spPr>
          <a:xfrm>
            <a:off x="7823026" y="603689"/>
            <a:ext cx="1295818" cy="695576"/>
          </a:xfrm>
          <a:prstGeom prst="ellipse">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r>
              <a:rPr lang="ja-JP" alt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経産省</a:t>
            </a:r>
          </a:p>
        </p:txBody>
      </p:sp>
      <p:sp>
        <p:nvSpPr>
          <p:cNvPr id="21" name="円/楕円 20"/>
          <p:cNvSpPr/>
          <p:nvPr/>
        </p:nvSpPr>
        <p:spPr>
          <a:xfrm>
            <a:off x="7848182" y="5746541"/>
            <a:ext cx="1295818" cy="695576"/>
          </a:xfrm>
          <a:prstGeom prst="ellipse">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r>
              <a:rPr lang="ja-JP" alt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厚労省</a:t>
            </a:r>
          </a:p>
        </p:txBody>
      </p:sp>
      <p:sp>
        <p:nvSpPr>
          <p:cNvPr id="23" name="Text Box 161"/>
          <p:cNvSpPr txBox="1">
            <a:spLocks noChangeArrowheads="1"/>
          </p:cNvSpPr>
          <p:nvPr/>
        </p:nvSpPr>
        <p:spPr bwMode="auto">
          <a:xfrm>
            <a:off x="2063854" y="60159"/>
            <a:ext cx="3218012" cy="50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省による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統合</a:t>
            </a:r>
          </a:p>
        </p:txBody>
      </p:sp>
      <p:sp>
        <p:nvSpPr>
          <p:cNvPr id="22" name="角丸四角形 21"/>
          <p:cNvSpPr/>
          <p:nvPr/>
        </p:nvSpPr>
        <p:spPr>
          <a:xfrm>
            <a:off x="5833421" y="-24584"/>
            <a:ext cx="2933279" cy="543352"/>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hlinkClick r:id="rId7"/>
              </a:rPr>
              <a:t>http://integbio.jp/</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4905393" y="6140261"/>
            <a:ext cx="2991481" cy="340297"/>
          </a:xfrm>
          <a:prstGeom prst="rect">
            <a:avLst/>
          </a:prstGeom>
          <a:noFill/>
        </p:spPr>
        <p:txBody>
          <a:bodyPr wrap="none" lIns="77925" tIns="38963" rIns="77925" bIns="38963" rtlCol="0">
            <a:spAutoFit/>
          </a:bodyPr>
          <a:lstStyle/>
          <a:p>
            <a:r>
              <a:rPr lang="ja-JP" altLang="en-US" sz="1700" dirty="0">
                <a:latin typeface="メイリオ" panose="020B0604030504040204" pitchFamily="50" charset="-128"/>
                <a:ea typeface="メイリオ" panose="020B0604030504040204" pitchFamily="50" charset="-128"/>
                <a:cs typeface="メイリオ" panose="020B0604030504040204" pitchFamily="50" charset="-128"/>
              </a:rPr>
              <a:t>医薬基盤・健康・栄養研究所</a:t>
            </a:r>
          </a:p>
        </p:txBody>
      </p:sp>
      <p:sp>
        <p:nvSpPr>
          <p:cNvPr id="5" name="スライド番号プレースホルダー 4"/>
          <p:cNvSpPr>
            <a:spLocks noGrp="1"/>
          </p:cNvSpPr>
          <p:nvPr>
            <p:ph type="sldNum" sz="quarter" idx="12"/>
          </p:nvPr>
        </p:nvSpPr>
        <p:spPr/>
        <p:txBody>
          <a:bodyPr/>
          <a:lstStyle/>
          <a:p>
            <a:pPr>
              <a:defRPr/>
            </a:pPr>
            <a:fld id="{86EE3BCA-E093-6943-9DB2-5EBC387AED03}" type="slidenum">
              <a:rPr lang="en-US" altLang="ja-JP" smtClean="0"/>
              <a:pPr>
                <a:defRPr/>
              </a:pPr>
              <a:t>69</a:t>
            </a:fld>
            <a:endParaRPr lang="en-US" altLang="ja-JP"/>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22398" y="1802532"/>
            <a:ext cx="5919356" cy="3890218"/>
          </a:xfrm>
          <a:prstGeom prst="rect">
            <a:avLst/>
          </a:prstGeom>
          <a:noFill/>
          <a:ln w="57150">
            <a:solidFill>
              <a:srgbClr val="00B050"/>
            </a:solidFill>
            <a:round/>
            <a:headEnd/>
            <a:tailEnd/>
          </a:ln>
          <a:effectLst>
            <a:glow rad="101600">
              <a:srgbClr val="92D050">
                <a:alpha val="40000"/>
              </a:srgbClr>
            </a:glow>
            <a:outerShdw blurRad="190500" algn="ctr"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3643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2"/>
          <p:cNvSpPr txBox="1">
            <a:spLocks noChangeArrowheads="1"/>
          </p:cNvSpPr>
          <p:nvPr/>
        </p:nvSpPr>
        <p:spPr bwMode="auto">
          <a:xfrm>
            <a:off x="1766661" y="168275"/>
            <a:ext cx="6725940"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1pPr>
            <a:lvl2pPr marL="742950" indent="-28575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2pPr>
            <a:lvl3pPr marL="11430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3pPr>
            <a:lvl4pPr marL="16002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4pPr>
            <a:lvl5pPr marL="2057400" indent="-228600" eaLnBrk="0" hangingPunct="0">
              <a:defRPr sz="2400">
                <a:solidFill>
                  <a:srgbClr val="000000"/>
                </a:solidFill>
                <a:latin typeface="Calibri" panose="020F0502020204030204" pitchFamily="34" charset="0"/>
                <a:cs typeface="ヒラギノ角ゴ ProN W3" charset="0"/>
                <a:sym typeface="Calibri" panose="020F0502020204030204" pitchFamily="34" charset="0"/>
              </a:defRPr>
            </a:lvl5pPr>
            <a:lvl6pPr marL="25146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6pPr>
            <a:lvl7pPr marL="29718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7pPr>
            <a:lvl8pPr marL="34290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8pPr>
            <a:lvl9pPr marL="3886200" indent="-228600" eaLnBrk="0" fontAlgn="base" hangingPunct="0">
              <a:spcBef>
                <a:spcPct val="0"/>
              </a:spcBef>
              <a:spcAft>
                <a:spcPct val="0"/>
              </a:spcAft>
              <a:defRPr sz="2400">
                <a:solidFill>
                  <a:srgbClr val="000000"/>
                </a:solidFill>
                <a:latin typeface="Calibri" panose="020F0502020204030204" pitchFamily="34" charset="0"/>
                <a:cs typeface="ヒラギノ角ゴ ProN W3" charset="0"/>
                <a:sym typeface="Calibri" panose="020F0502020204030204" pitchFamily="34" charset="0"/>
              </a:defRPr>
            </a:lvl9pPr>
          </a:lstStyle>
          <a:p>
            <a:pPr eaLnBrk="1" hangingPunct="1"/>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日本の代表的な生命科学系</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データベース</a:t>
            </a:r>
          </a:p>
        </p:txBody>
      </p:sp>
      <p:sp>
        <p:nvSpPr>
          <p:cNvPr id="5"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 name="Rectangle 14"/>
          <p:cNvSpPr txBox="1">
            <a:spLocks noChangeArrowheads="1"/>
          </p:cNvSpPr>
          <p:nvPr/>
        </p:nvSpPr>
        <p:spPr>
          <a:xfrm>
            <a:off x="255816" y="1159914"/>
            <a:ext cx="8682912" cy="4945250"/>
          </a:xfrm>
          <a:prstGeom prst="rect">
            <a:avLst/>
          </a:prstGeom>
        </p:spPr>
        <p:txBody>
          <a:bodyPr rIns="166398"/>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fontAlgn="auto">
              <a:spcAft>
                <a:spcPts val="0"/>
              </a:spcAft>
              <a:buFontTx/>
              <a:buBlip>
                <a:blip r:embed="rId3"/>
              </a:buBlip>
              <a:defRP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DDBJ (DNA Data Bank of Japan)</a:t>
            </a:r>
          </a:p>
          <a:p>
            <a:pPr marL="782638" lvl="1" fontAlgn="auto">
              <a:spcAft>
                <a:spcPts val="0"/>
              </a:spcAft>
              <a:buSzPct val="93000"/>
              <a:buFontTx/>
              <a:buBlip>
                <a:blip r:embed="rId4"/>
              </a:buBlip>
              <a:defRP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DNA</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塩基配列を収集</a:t>
            </a:r>
          </a:p>
          <a:p>
            <a:pPr marL="782638" lvl="1" fontAlgn="auto">
              <a:spcAft>
                <a:spcPts val="0"/>
              </a:spcAft>
              <a:buSzPct val="93000"/>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国立遺伝学研究所</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DDBJ</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センター（静岡県三島市）</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96888" lvl="1" indent="0" fontAlgn="auto">
              <a:spcAft>
                <a:spcPts val="0"/>
              </a:spcAft>
              <a:buSzPct val="93000"/>
              <a:buNone/>
              <a:defRPr/>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fontAlgn="auto">
              <a:spcAft>
                <a:spcPts val="0"/>
              </a:spcAft>
              <a:buFontTx/>
              <a:buBlip>
                <a:blip r:embed="rId3"/>
              </a:buBlip>
              <a:defRPr/>
            </a:pP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PDBj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(Protein Data Bank Japan)</a:t>
            </a:r>
          </a:p>
          <a:p>
            <a:pPr marL="782638" lvl="1" fontAlgn="auto">
              <a:spcAft>
                <a:spcPts val="0"/>
              </a:spcAft>
              <a:buSzPct val="93000"/>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タンパク質の立体構造を収集</a:t>
            </a:r>
          </a:p>
          <a:p>
            <a:pPr marL="782638" lvl="1" fontAlgn="auto">
              <a:spcAft>
                <a:spcPts val="0"/>
              </a:spcAft>
              <a:buSzPct val="93000"/>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大阪大学蛋白質研究所</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96888" lvl="1" indent="0" fontAlgn="auto">
              <a:spcAft>
                <a:spcPts val="0"/>
              </a:spcAft>
              <a:buSzPct val="93000"/>
              <a:buNone/>
              <a:defRPr/>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fontAlgn="auto">
              <a:spcAft>
                <a:spcPts val="0"/>
              </a:spcAft>
              <a:buFontTx/>
              <a:buBlip>
                <a:blip r:embed="rId3"/>
              </a:buBlip>
              <a:defRP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KEGG (Kyoto Encyclopedia of Genes and Genomes)</a:t>
            </a:r>
          </a:p>
          <a:p>
            <a:pPr marL="782638" lvl="1" fontAlgn="auto">
              <a:spcAft>
                <a:spcPts val="0"/>
              </a:spcAft>
              <a:buSzPct val="93000"/>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生命情報をシステムとして表現</a:t>
            </a:r>
          </a:p>
          <a:p>
            <a:pPr marL="782638" lvl="1" fontAlgn="auto">
              <a:spcAft>
                <a:spcPts val="0"/>
              </a:spcAft>
              <a:buSzPct val="93000"/>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京都大学化学研究所バイオインフォマティクスセンター</a:t>
            </a: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7</a:t>
            </a:fld>
            <a:endParaRPr lang="en-US" altLang="ja-JP"/>
          </a:p>
        </p:txBody>
      </p:sp>
    </p:spTree>
    <p:extLst>
      <p:ext uri="{BB962C8B-B14F-4D97-AF65-F5344CB8AC3E}">
        <p14:creationId xmlns:p14="http://schemas.microsoft.com/office/powerpoint/2010/main" val="4217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6" name="正方形/長方形 5"/>
          <p:cNvSpPr/>
          <p:nvPr/>
        </p:nvSpPr>
        <p:spPr>
          <a:xfrm>
            <a:off x="486137" y="4034002"/>
            <a:ext cx="8189503" cy="51213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70</a:t>
            </a:fld>
            <a:endParaRPr lang="en-US" altLang="ja-JP"/>
          </a:p>
        </p:txBody>
      </p:sp>
    </p:spTree>
    <p:extLst>
      <p:ext uri="{BB962C8B-B14F-4D97-AF65-F5344CB8AC3E}">
        <p14:creationId xmlns:p14="http://schemas.microsoft.com/office/powerpoint/2010/main" val="843331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おわりに</a:t>
            </a:r>
          </a:p>
        </p:txBody>
      </p:sp>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7" name="正方形/長方形 6"/>
          <p:cNvSpPr/>
          <p:nvPr/>
        </p:nvSpPr>
        <p:spPr>
          <a:xfrm>
            <a:off x="486137" y="4581602"/>
            <a:ext cx="8189503" cy="51213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71</a:t>
            </a:fld>
            <a:endParaRPr lang="en-US" altLang="ja-JP"/>
          </a:p>
        </p:txBody>
      </p:sp>
      <p:pic>
        <p:nvPicPr>
          <p:cNvPr id="9" name="図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25471" y="4576053"/>
            <a:ext cx="1147030" cy="517686"/>
          </a:xfrm>
          <a:prstGeom prst="rect">
            <a:avLst/>
          </a:prstGeom>
        </p:spPr>
      </p:pic>
      <p:sp>
        <p:nvSpPr>
          <p:cNvPr id="10" name="円形吹き出し 9"/>
          <p:cNvSpPr/>
          <p:nvPr/>
        </p:nvSpPr>
        <p:spPr>
          <a:xfrm>
            <a:off x="2879429" y="5397269"/>
            <a:ext cx="1541124" cy="644705"/>
          </a:xfrm>
          <a:prstGeom prst="wedgeEllipseCallout">
            <a:avLst>
              <a:gd name="adj1" fmla="val -64688"/>
              <a:gd name="adj2" fmla="val -109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人気の</a:t>
            </a:r>
          </a:p>
        </p:txBody>
      </p:sp>
    </p:spTree>
    <p:extLst>
      <p:ext uri="{BB962C8B-B14F-4D97-AF65-F5344CB8AC3E}">
        <p14:creationId xmlns:p14="http://schemas.microsoft.com/office/powerpoint/2010/main" val="749908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72</a:t>
            </a:fld>
            <a:endParaRPr lang="en-US" altLang="ja-JP"/>
          </a:p>
        </p:txBody>
      </p:sp>
      <p:pic>
        <p:nvPicPr>
          <p:cNvPr id="3" name="図 2"/>
          <p:cNvPicPr>
            <a:picLocks noChangeAspect="1"/>
          </p:cNvPicPr>
          <p:nvPr/>
        </p:nvPicPr>
        <p:blipFill>
          <a:blip r:embed="rId2"/>
          <a:stretch>
            <a:fillRect/>
          </a:stretch>
        </p:blipFill>
        <p:spPr>
          <a:xfrm>
            <a:off x="902228" y="692421"/>
            <a:ext cx="4757295" cy="2226819"/>
          </a:xfrm>
          <a:prstGeom prst="rect">
            <a:avLst/>
          </a:prstGeom>
        </p:spPr>
      </p:pic>
      <p:pic>
        <p:nvPicPr>
          <p:cNvPr id="4" name="図 3"/>
          <p:cNvPicPr>
            <a:picLocks noChangeAspect="1"/>
          </p:cNvPicPr>
          <p:nvPr/>
        </p:nvPicPr>
        <p:blipFill>
          <a:blip r:embed="rId3"/>
          <a:stretch>
            <a:fillRect/>
          </a:stretch>
        </p:blipFill>
        <p:spPr>
          <a:xfrm>
            <a:off x="810975" y="2919240"/>
            <a:ext cx="7695672" cy="3619672"/>
          </a:xfrm>
          <a:prstGeom prst="rect">
            <a:avLst/>
          </a:prstGeom>
        </p:spPr>
      </p:pic>
      <p:sp>
        <p:nvSpPr>
          <p:cNvPr id="5"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6</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21580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3640667" y="3248069"/>
            <a:ext cx="5046133" cy="3188353"/>
          </a:xfrm>
          <a:prstGeom prst="rect">
            <a:avLst/>
          </a:prstGeom>
          <a:ln>
            <a:solidFill>
              <a:schemeClr val="tx2"/>
            </a:solidFill>
          </a:ln>
        </p:spPr>
      </p:pic>
      <p:sp>
        <p:nvSpPr>
          <p:cNvPr id="53250" name="Rectangle 2"/>
          <p:cNvSpPr>
            <a:spLocks noChangeArrowheads="1"/>
          </p:cNvSpPr>
          <p:nvPr/>
        </p:nvSpPr>
        <p:spPr bwMode="auto">
          <a:xfrm>
            <a:off x="11723" y="6842126"/>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Text Box 161"/>
          <p:cNvSpPr txBox="1">
            <a:spLocks noChangeArrowheads="1"/>
          </p:cNvSpPr>
          <p:nvPr/>
        </p:nvSpPr>
        <p:spPr bwMode="auto">
          <a:xfrm>
            <a:off x="1667111" y="281047"/>
            <a:ext cx="3920888" cy="57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統合</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TV</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73</a:t>
            </a:fld>
            <a:endParaRPr lang="en-US" altLang="ja-JP"/>
          </a:p>
        </p:txBody>
      </p:sp>
      <p:sp>
        <p:nvSpPr>
          <p:cNvPr id="9" name="Text Box 161"/>
          <p:cNvSpPr txBox="1">
            <a:spLocks noChangeArrowheads="1"/>
          </p:cNvSpPr>
          <p:nvPr/>
        </p:nvSpPr>
        <p:spPr bwMode="auto">
          <a:xfrm>
            <a:off x="200060" y="1396589"/>
            <a:ext cx="9144000" cy="185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1085850" indent="-34290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342900" lvl="1">
              <a:lnSpc>
                <a:spcPct val="120000"/>
              </a:lnSpc>
              <a:buFont typeface="Arial" charset="0"/>
              <a:buChar char="•"/>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やツールの使い方、講演を動画で配信</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lvl="2" indent="-342900">
              <a:lnSpc>
                <a:spcPct val="120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動画数</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a:latin typeface="メイリオ" panose="020B0604030504040204" pitchFamily="50" charset="-128"/>
                <a:ea typeface="メイリオ" panose="020B0604030504040204" pitchFamily="50" charset="-128"/>
                <a:cs typeface="メイリオ" panose="020B0604030504040204" pitchFamily="50" charset="-128"/>
              </a:rPr>
              <a:t>本</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以上　吹き出しによる</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日本語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の解説</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lvl="1">
              <a:lnSpc>
                <a:spcPct val="120000"/>
              </a:lnSpc>
              <a:buFont typeface="Arial" charset="0"/>
              <a:buChar char="•"/>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YouTube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からも視聴可能</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lvl="1">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本日紹介したカタログ・横断検索・アーカイブの使い方動画も</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31871" y="251760"/>
            <a:ext cx="1147030" cy="517686"/>
          </a:xfrm>
          <a:prstGeom prst="rect">
            <a:avLst/>
          </a:prstGeom>
        </p:spPr>
      </p:pic>
      <p:sp>
        <p:nvSpPr>
          <p:cNvPr id="12" name="角丸四角形 11"/>
          <p:cNvSpPr/>
          <p:nvPr/>
        </p:nvSpPr>
        <p:spPr>
          <a:xfrm>
            <a:off x="4562902" y="651111"/>
            <a:ext cx="3057098" cy="525260"/>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u="sng" dirty="0">
                <a:latin typeface="メイリオ" panose="020B0604030504040204" pitchFamily="50" charset="-128"/>
                <a:ea typeface="メイリオ" panose="020B0604030504040204" pitchFamily="50" charset="-128"/>
                <a:cs typeface="メイリオ" panose="020B0604030504040204" pitchFamily="50" charset="-128"/>
                <a:hlinkClick r:id="rId5"/>
              </a:rPr>
              <a:t>http://togotv.dbcls.jp/ja/</a:t>
            </a:r>
            <a:endParaRPr lang="en-US" altLang="ja-JP" u="sng"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角丸四角形吹き出し 14"/>
          <p:cNvSpPr/>
          <p:nvPr/>
        </p:nvSpPr>
        <p:spPr>
          <a:xfrm>
            <a:off x="449025" y="4151599"/>
            <a:ext cx="2852938" cy="893498"/>
          </a:xfrm>
          <a:prstGeom prst="wedgeRoundRectCallout">
            <a:avLst>
              <a:gd name="adj1" fmla="val 61973"/>
              <a:gd name="adj2" fmla="val -679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今日の講習会の動画も</a:t>
            </a:r>
            <a:endParaRPr kumimoji="1" lang="en-US" altLang="ja-JP" dirty="0"/>
          </a:p>
          <a:p>
            <a:pPr algn="ctr"/>
            <a:r>
              <a:rPr lang="ja-JP" altLang="en-US" dirty="0"/>
              <a:t>のちほど</a:t>
            </a:r>
            <a:r>
              <a:rPr kumimoji="1" lang="ja-JP" altLang="en-US" dirty="0"/>
              <a:t>アップされます！</a:t>
            </a:r>
          </a:p>
        </p:txBody>
      </p:sp>
      <p:sp>
        <p:nvSpPr>
          <p:cNvPr id="16" name="角丸四角形 15"/>
          <p:cNvSpPr/>
          <p:nvPr/>
        </p:nvSpPr>
        <p:spPr>
          <a:xfrm>
            <a:off x="3640667" y="3799863"/>
            <a:ext cx="994614" cy="272604"/>
          </a:xfrm>
          <a:prstGeom prst="roundRect">
            <a:avLst/>
          </a:prstGeom>
          <a:noFill/>
          <a:ln w="38100" cmpd="sng"/>
        </p:spPr>
        <p:style>
          <a:lnRef idx="2">
            <a:schemeClr val="accent6"/>
          </a:lnRef>
          <a:fillRef idx="1">
            <a:schemeClr val="lt1"/>
          </a:fillRef>
          <a:effectRef idx="0">
            <a:schemeClr val="accent6"/>
          </a:effectRef>
          <a:fontRef idx="minor">
            <a:schemeClr val="dk1"/>
          </a:fontRef>
        </p:style>
        <p:txBody>
          <a:bodyPr lIns="77925" tIns="38963" rIns="77925" bIns="38963"/>
          <a:lstStyle/>
          <a:p>
            <a:pP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6</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5933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61"/>
          <p:cNvSpPr txBox="1">
            <a:spLocks noChangeArrowheads="1"/>
          </p:cNvSpPr>
          <p:nvPr/>
        </p:nvSpPr>
        <p:spPr bwMode="auto">
          <a:xfrm>
            <a:off x="1088331" y="423050"/>
            <a:ext cx="7214170" cy="57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ライフサイエンス新着論文レビュー</a:t>
            </a:r>
          </a:p>
        </p:txBody>
      </p:sp>
      <p:grpSp>
        <p:nvGrpSpPr>
          <p:cNvPr id="2" name="グループ化 1"/>
          <p:cNvGrpSpPr>
            <a:grpSpLocks noChangeAspect="1"/>
          </p:cNvGrpSpPr>
          <p:nvPr/>
        </p:nvGrpSpPr>
        <p:grpSpPr>
          <a:xfrm>
            <a:off x="2111855" y="2970790"/>
            <a:ext cx="5167121" cy="3568122"/>
            <a:chOff x="287836" y="719164"/>
            <a:chExt cx="7851086" cy="5846438"/>
          </a:xfrm>
        </p:grpSpPr>
        <p:pic>
          <p:nvPicPr>
            <p:cNvPr id="15" name="図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7836" y="719164"/>
              <a:ext cx="5840808" cy="5433986"/>
            </a:xfrm>
            <a:prstGeom prst="rect">
              <a:avLst/>
            </a:prstGeom>
            <a:ln w="19050">
              <a:solidFill>
                <a:schemeClr val="accent1"/>
              </a:solidFill>
            </a:ln>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08281" y="1955168"/>
              <a:ext cx="4515426" cy="4437822"/>
            </a:xfrm>
            <a:prstGeom prst="rect">
              <a:avLst/>
            </a:prstGeom>
            <a:ln w="19050">
              <a:solidFill>
                <a:schemeClr val="accent1"/>
              </a:solidFill>
            </a:ln>
          </p:spPr>
        </p:pic>
        <p:pic>
          <p:nvPicPr>
            <p:cNvPr id="17" name="図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02538" y="2151225"/>
              <a:ext cx="3036384" cy="4414377"/>
            </a:xfrm>
            <a:prstGeom prst="rect">
              <a:avLst/>
            </a:prstGeom>
            <a:ln w="19050">
              <a:solidFill>
                <a:schemeClr val="accent1"/>
              </a:solidFill>
            </a:ln>
          </p:spPr>
        </p:pic>
      </p:gr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74</a:t>
            </a:fld>
            <a:endParaRPr lang="en-US" altLang="ja-JP"/>
          </a:p>
        </p:txBody>
      </p:sp>
      <p:sp>
        <p:nvSpPr>
          <p:cNvPr id="10" name="Text Box 161"/>
          <p:cNvSpPr txBox="1">
            <a:spLocks noChangeArrowheads="1"/>
          </p:cNvSpPr>
          <p:nvPr/>
        </p:nvSpPr>
        <p:spPr bwMode="auto">
          <a:xfrm>
            <a:off x="414095" y="1483851"/>
            <a:ext cx="7888406" cy="1408282"/>
          </a:xfrm>
          <a:prstGeom prst="rect">
            <a:avLst/>
          </a:prstGeom>
          <a:noFill/>
          <a:ln>
            <a:noFill/>
          </a:ln>
          <a:extLst/>
        </p:spPr>
        <p:txBody>
          <a:bodyPr wrap="square" lIns="77925" tIns="38963" rIns="77925" bIns="38963">
            <a:spAutoFit/>
          </a:bodyPr>
          <a:lstStyle>
            <a:lvl1pPr marL="342900" indent="-342900">
              <a:defRPr kumimoji="1" sz="2400">
                <a:solidFill>
                  <a:schemeClr val="tx1"/>
                </a:solidFill>
                <a:latin typeface="Arial" charset="0"/>
                <a:ea typeface="ＭＳ Ｐゴシック" charset="0"/>
                <a:cs typeface="ＭＳ Ｐゴシック" charset="0"/>
              </a:defRPr>
            </a:lvl1pPr>
            <a:lvl2pPr marL="1085850" indent="-342900">
              <a:defRPr kumimoji="1" sz="2400">
                <a:solidFill>
                  <a:schemeClr val="tx1"/>
                </a:solidFill>
                <a:latin typeface="Arial" charset="0"/>
                <a:ea typeface="ＭＳ Ｐゴシック" charset="0"/>
              </a:defRPr>
            </a:lvl2pPr>
            <a:lvl3pPr marL="11430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marL="227282" lvl="1" indent="-227282">
              <a:lnSpc>
                <a:spcPct val="120000"/>
              </a:lnSpc>
              <a:buFont typeface="Arial" charset="0"/>
              <a:buChar char="•"/>
            </a:pP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日本語による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英語論文の解説記事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227282" lvl="1" indent="-227282">
              <a:lnSpc>
                <a:spcPct val="120000"/>
              </a:lnSpc>
              <a:buFont typeface="Arial" charset="0"/>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トップジャーナル掲載記事を著者本人が解説</a:t>
            </a:r>
          </a:p>
          <a:p>
            <a:pPr marL="227282" lvl="1" indent="-227282">
              <a:lnSpc>
                <a:spcPct val="120000"/>
              </a:lnSpc>
              <a:buFont typeface="Arial" charset="0"/>
              <a:buChar char="•"/>
            </a:pPr>
            <a:r>
              <a:rPr lang="zh-TW" altLang="en-US" dirty="0">
                <a:latin typeface="メイリオ" panose="020B0604030504040204" pitchFamily="50" charset="-128"/>
                <a:ea typeface="メイリオ" panose="020B0604030504040204" pitchFamily="50" charset="-128"/>
                <a:cs typeface="メイリオ" panose="020B0604030504040204" pitchFamily="50" charset="-128"/>
              </a:rPr>
              <a:t>公開数：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&gt;1,200</a:t>
            </a:r>
            <a:r>
              <a:rPr lang="zh-TW" altLang="en-US" dirty="0">
                <a:latin typeface="メイリオ" panose="020B0604030504040204" pitchFamily="50" charset="-128"/>
                <a:ea typeface="メイリオ" panose="020B0604030504040204" pitchFamily="50" charset="-128"/>
                <a:cs typeface="メイリオ" panose="020B0604030504040204" pitchFamily="50" charset="-128"/>
              </a:rPr>
              <a:t>報</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31871" y="251760"/>
            <a:ext cx="1147030" cy="517686"/>
          </a:xfrm>
          <a:prstGeom prst="rect">
            <a:avLst/>
          </a:prstGeom>
        </p:spPr>
      </p:pic>
      <p:sp>
        <p:nvSpPr>
          <p:cNvPr id="13" name="角丸四角形 12"/>
          <p:cNvSpPr/>
          <p:nvPr/>
        </p:nvSpPr>
        <p:spPr>
          <a:xfrm>
            <a:off x="5199798" y="992161"/>
            <a:ext cx="3944202" cy="525260"/>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7"/>
              </a:rPr>
              <a:t>http://first.lifesciencedb.jp/</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6</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3245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75</a:t>
            </a:fld>
            <a:endParaRPr lang="en-US" altLang="ja-JP"/>
          </a:p>
        </p:txBody>
      </p:sp>
      <p:pic>
        <p:nvPicPr>
          <p:cNvPr id="3" name="図 2">
            <a:extLst>
              <a:ext uri="{FF2B5EF4-FFF2-40B4-BE49-F238E27FC236}">
                <a16:creationId xmlns:a16="http://schemas.microsoft.com/office/drawing/2014/main" id="{D605A7F3-604D-3948-9B48-B85F0D34F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9621" y="0"/>
            <a:ext cx="2942379" cy="712242"/>
          </a:xfrm>
          <a:prstGeom prst="rect">
            <a:avLst/>
          </a:prstGeom>
        </p:spPr>
      </p:pic>
      <p:grpSp>
        <p:nvGrpSpPr>
          <p:cNvPr id="4" name="グループ化 3">
            <a:extLst>
              <a:ext uri="{FF2B5EF4-FFF2-40B4-BE49-F238E27FC236}">
                <a16:creationId xmlns:a16="http://schemas.microsoft.com/office/drawing/2014/main" id="{6EA42657-A197-8D40-874F-873F484A0E8C}"/>
              </a:ext>
            </a:extLst>
          </p:cNvPr>
          <p:cNvGrpSpPr/>
          <p:nvPr/>
        </p:nvGrpSpPr>
        <p:grpSpPr>
          <a:xfrm>
            <a:off x="5454581" y="5042163"/>
            <a:ext cx="3829900" cy="1653487"/>
            <a:chOff x="160818" y="4547280"/>
            <a:chExt cx="3829900" cy="1653487"/>
          </a:xfrm>
        </p:grpSpPr>
        <p:sp>
          <p:nvSpPr>
            <p:cNvPr id="5" name="Content Placeholder 2">
              <a:extLst>
                <a:ext uri="{FF2B5EF4-FFF2-40B4-BE49-F238E27FC236}">
                  <a16:creationId xmlns:a16="http://schemas.microsoft.com/office/drawing/2014/main" id="{6503BB4D-FA93-A446-8393-ADECB38B2EFA}"/>
                </a:ext>
              </a:extLst>
            </p:cNvPr>
            <p:cNvSpPr txBox="1">
              <a:spLocks/>
            </p:cNvSpPr>
            <p:nvPr/>
          </p:nvSpPr>
          <p:spPr>
            <a:xfrm>
              <a:off x="160818" y="4547280"/>
              <a:ext cx="3829900" cy="1460390"/>
            </a:xfrm>
            <a:prstGeom prst="rect">
              <a:avLst/>
            </a:prstGeom>
            <a:noFill/>
          </p:spPr>
          <p:txBody>
            <a:bodyPr vert="horz" lIns="0" tIns="34290" rIns="0" bIns="3429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3888" lvl="1" indent="-331788">
                <a:lnSpc>
                  <a:spcPts val="2380"/>
                </a:lnSpc>
                <a:buClr>
                  <a:schemeClr val="tx1">
                    <a:lumMod val="75000"/>
                    <a:lumOff val="25000"/>
                  </a:schemeClr>
                </a:buClr>
                <a:buSzPct val="100000"/>
                <a:buFont typeface="+mj-lt"/>
                <a:buAutoNum type="arabicPeriod"/>
              </a:pPr>
              <a:r>
                <a:rPr lang="ja-JP" altLang="en-US" dirty="0">
                  <a:latin typeface="メイリオ" panose="020B0604030504040204" pitchFamily="50" charset="-128"/>
                  <a:ea typeface="メイリオ" panose="020B0604030504040204" pitchFamily="50" charset="-128"/>
                </a:rPr>
                <a:t>疾患ランキング機能</a:t>
              </a:r>
              <a:endParaRPr lang="en-US" altLang="ja-JP" dirty="0">
                <a:latin typeface="メイリオ" panose="020B0604030504040204" pitchFamily="50" charset="-128"/>
                <a:ea typeface="メイリオ" panose="020B0604030504040204" pitchFamily="50" charset="-128"/>
              </a:endParaRPr>
            </a:p>
            <a:p>
              <a:pPr marL="701040" lvl="2" indent="-227013">
                <a:lnSpc>
                  <a:spcPts val="2380"/>
                </a:lnSpc>
                <a:buClr>
                  <a:schemeClr val="tx1">
                    <a:lumMod val="75000"/>
                    <a:lumOff val="25000"/>
                  </a:schemeClr>
                </a:buClr>
                <a:buSzPct val="100000"/>
                <a:buFont typeface="Arial" panose="020B0604020202020204" pitchFamily="34" charset="0"/>
                <a:buChar char="•"/>
              </a:pPr>
              <a:r>
                <a:rPr lang="en-US" altLang="ja-JP" sz="1800" dirty="0" err="1">
                  <a:latin typeface="メイリオ" panose="020B0604030504040204" pitchFamily="50" charset="-128"/>
                  <a:ea typeface="メイリオ" panose="020B0604030504040204" pitchFamily="50" charset="-128"/>
                </a:rPr>
                <a:t>Orphanet</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4000</a:t>
              </a:r>
              <a:r>
                <a:rPr lang="ja-JP" altLang="en-US" sz="1800" dirty="0">
                  <a:latin typeface="メイリオ" panose="020B0604030504040204" pitchFamily="50" charset="-128"/>
                  <a:ea typeface="メイリオ" panose="020B0604030504040204" pitchFamily="50" charset="-128"/>
                </a:rPr>
                <a:t>疾患）</a:t>
              </a:r>
              <a:endParaRPr lang="en-US" altLang="ja-JP" sz="1800" dirty="0">
                <a:latin typeface="メイリオ" panose="020B0604030504040204" pitchFamily="50" charset="-128"/>
                <a:ea typeface="メイリオ" panose="020B0604030504040204" pitchFamily="50" charset="-128"/>
              </a:endParaRPr>
            </a:p>
            <a:p>
              <a:pPr marL="701040" lvl="2" indent="-227013">
                <a:lnSpc>
                  <a:spcPts val="2380"/>
                </a:lnSpc>
                <a:buClr>
                  <a:schemeClr val="tx1">
                    <a:lumMod val="75000"/>
                    <a:lumOff val="25000"/>
                  </a:schemeClr>
                </a:buClr>
                <a:buSzPct val="100000"/>
                <a:buFont typeface="Arial" panose="020B0604020202020204" pitchFamily="34" charset="0"/>
                <a:buChar char="•"/>
              </a:pPr>
              <a:r>
                <a:rPr lang="en-US" altLang="ja-JP" sz="1800" dirty="0">
                  <a:latin typeface="メイリオ" panose="020B0604030504040204" pitchFamily="50" charset="-128"/>
                  <a:ea typeface="メイリオ" panose="020B0604030504040204" pitchFamily="50" charset="-128"/>
                </a:rPr>
                <a:t>OMIM</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7000</a:t>
              </a:r>
              <a:r>
                <a:rPr lang="ja-JP" altLang="en-US" sz="1800" dirty="0">
                  <a:latin typeface="メイリオ" panose="020B0604030504040204" pitchFamily="50" charset="-128"/>
                  <a:ea typeface="メイリオ" panose="020B0604030504040204" pitchFamily="50" charset="-128"/>
                </a:rPr>
                <a:t>疾患）</a:t>
              </a:r>
              <a:endParaRPr lang="en-US" altLang="ja-JP" sz="1800" dirty="0">
                <a:latin typeface="メイリオ" panose="020B0604030504040204" pitchFamily="50" charset="-128"/>
                <a:ea typeface="メイリオ" panose="020B0604030504040204" pitchFamily="50" charset="-128"/>
              </a:endParaRPr>
            </a:p>
          </p:txBody>
        </p:sp>
        <p:sp>
          <p:nvSpPr>
            <p:cNvPr id="6" name="Content Placeholder 2">
              <a:extLst>
                <a:ext uri="{FF2B5EF4-FFF2-40B4-BE49-F238E27FC236}">
                  <a16:creationId xmlns:a16="http://schemas.microsoft.com/office/drawing/2014/main" id="{2D80825D-D851-4B46-8FDC-F4A24F156EF0}"/>
                </a:ext>
              </a:extLst>
            </p:cNvPr>
            <p:cNvSpPr txBox="1">
              <a:spLocks/>
            </p:cNvSpPr>
            <p:nvPr/>
          </p:nvSpPr>
          <p:spPr>
            <a:xfrm>
              <a:off x="160818" y="5737249"/>
              <a:ext cx="3452138" cy="463518"/>
            </a:xfrm>
            <a:prstGeom prst="rect">
              <a:avLst/>
            </a:prstGeom>
            <a:noFill/>
          </p:spPr>
          <p:txBody>
            <a:bodyPr vert="horz" lIns="0" tIns="34290" rIns="0" bIns="3429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3888" lvl="1" indent="-331788">
                <a:lnSpc>
                  <a:spcPts val="2380"/>
                </a:lnSpc>
                <a:buClr>
                  <a:schemeClr val="tx1">
                    <a:lumMod val="75000"/>
                    <a:lumOff val="25000"/>
                  </a:schemeClr>
                </a:buClr>
                <a:buSzPct val="100000"/>
                <a:buFont typeface="+mj-lt"/>
                <a:buAutoNum type="arabicPeriod" startAt="2"/>
              </a:pPr>
              <a:r>
                <a:rPr lang="ja-JP" altLang="en-US">
                  <a:latin typeface="メイリオ" panose="020B0604030504040204" pitchFamily="50" charset="-128"/>
                  <a:ea typeface="メイリオ" panose="020B0604030504040204" pitchFamily="50" charset="-128"/>
                </a:rPr>
                <a:t>症例報告検索機能</a:t>
              </a:r>
              <a:endParaRPr lang="en-US" altLang="ja-JP" dirty="0">
                <a:latin typeface="メイリオ" panose="020B0604030504040204" pitchFamily="50" charset="-128"/>
                <a:ea typeface="メイリオ" panose="020B0604030504040204" pitchFamily="50" charset="-128"/>
              </a:endParaRPr>
            </a:p>
          </p:txBody>
        </p:sp>
      </p:grpSp>
      <p:sp>
        <p:nvSpPr>
          <p:cNvPr id="8" name="角丸四角形 7"/>
          <p:cNvSpPr/>
          <p:nvPr/>
        </p:nvSpPr>
        <p:spPr>
          <a:xfrm>
            <a:off x="5081265" y="239021"/>
            <a:ext cx="3944202" cy="525260"/>
          </a:xfrm>
          <a:prstGeom prst="roundRect">
            <a:avLst/>
          </a:prstGeom>
          <a:ln/>
        </p:spPr>
        <p:style>
          <a:lnRef idx="1">
            <a:schemeClr val="accent1"/>
          </a:lnRef>
          <a:fillRef idx="2">
            <a:schemeClr val="accent1"/>
          </a:fillRef>
          <a:effectRef idx="1">
            <a:schemeClr val="accent1"/>
          </a:effectRef>
          <a:fontRef idx="minor">
            <a:schemeClr val="dk1"/>
          </a:fontRef>
        </p:style>
        <p:txBody>
          <a:bodyPr lIns="77925" tIns="38963" rIns="77925" bIns="38963" anchor="ctr"/>
          <a:lstStyle/>
          <a:p>
            <a:pPr algn="ctr">
              <a:lnSpc>
                <a:spcPct val="140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3"/>
              </a:rPr>
              <a:t>https://pubcasefinder.dbcls.jp/</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7555" y="1078595"/>
            <a:ext cx="5251853" cy="4906373"/>
          </a:xfrm>
          <a:prstGeom prst="rect">
            <a:avLst/>
          </a:prstGeom>
          <a:ln>
            <a:noFill/>
          </a:ln>
          <a:effectLst>
            <a:outerShdw blurRad="292100" dist="139700" dir="2700000" algn="tl" rotWithShape="0">
              <a:srgbClr val="333333">
                <a:alpha val="65000"/>
              </a:srgbClr>
            </a:outerShdw>
          </a:effectLst>
        </p:spPr>
      </p:pic>
      <p:sp>
        <p:nvSpPr>
          <p:cNvPr id="7" name="正方形/長方形 6"/>
          <p:cNvSpPr/>
          <p:nvPr/>
        </p:nvSpPr>
        <p:spPr>
          <a:xfrm>
            <a:off x="4755988" y="878891"/>
            <a:ext cx="4269479"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2000" dirty="0">
                <a:solidFill>
                  <a:srgbClr val="333333"/>
                </a:solidFill>
                <a:latin typeface="メイリオ" panose="020B0604030504040204" pitchFamily="50" charset="-128"/>
                <a:ea typeface="メイリオ" panose="020B0604030504040204" pitchFamily="50" charset="-128"/>
              </a:rPr>
              <a:t>患者の症状を入力するだけで、関連する希少・難治性疾患の候補を可能性が高い順に自動的にリストアップする医療者向け検索システム</a:t>
            </a:r>
            <a:endParaRPr lang="ja-JP" altLang="en-US" sz="2000" dirty="0">
              <a:latin typeface="メイリオ" panose="020B0604030504040204" pitchFamily="50" charset="-128"/>
              <a:ea typeface="メイリオ" panose="020B0604030504040204" pitchFamily="50" charset="-128"/>
            </a:endParaRPr>
          </a:p>
        </p:txBody>
      </p:sp>
      <p:sp>
        <p:nvSpPr>
          <p:cNvPr id="10"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6</a:t>
            </a:r>
            <a:endParaRPr kumimoji="1" lang="ja-JP" altLang="en-US" dirty="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82430" y="2498023"/>
            <a:ext cx="3843037" cy="1073150"/>
          </a:xfrm>
          <a:prstGeom prst="rect">
            <a:avLst/>
          </a:prstGeom>
          <a:ln>
            <a:solidFill>
              <a:schemeClr val="tx2"/>
            </a:solidFill>
          </a:ln>
        </p:spPr>
      </p:pic>
      <p:sp>
        <p:nvSpPr>
          <p:cNvPr id="15" name="テキスト ボックス 14"/>
          <p:cNvSpPr txBox="1"/>
          <p:nvPr/>
        </p:nvSpPr>
        <p:spPr>
          <a:xfrm>
            <a:off x="5695406" y="3673320"/>
            <a:ext cx="3330062" cy="116955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キーワード入力はプルダウンリストからの選択式あるいはファイルのアップロード</a:t>
            </a:r>
            <a:endParaRPr kumimoji="1" lang="en-US" altLang="ja-JP" dirty="0">
              <a:latin typeface="メイリオ" panose="020B0604030504040204" pitchFamily="50" charset="-128"/>
              <a:ea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HumanPhenotypeOntology</a:t>
            </a:r>
            <a:r>
              <a:rPr lang="en-US" altLang="ja-JP" sz="1600" dirty="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9856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76</a:t>
            </a:fld>
            <a:endParaRPr lang="en-US" altLang="ja-JP"/>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5221" y="-1"/>
            <a:ext cx="5444650" cy="6491153"/>
          </a:xfrm>
          <a:prstGeom prst="rect">
            <a:avLst/>
          </a:prstGeom>
          <a:ln>
            <a:noFill/>
          </a:ln>
          <a:effectLst>
            <a:outerShdw blurRad="292100" dist="139700" dir="2700000" algn="tl" rotWithShape="0">
              <a:srgbClr val="333333">
                <a:alpha val="65000"/>
              </a:srgbClr>
            </a:outerShdw>
          </a:effectLst>
        </p:spPr>
      </p:pic>
      <p:pic>
        <p:nvPicPr>
          <p:cNvPr id="4" name="図 3"/>
          <p:cNvPicPr>
            <a:picLocks noChangeAspect="1"/>
          </p:cNvPicPr>
          <p:nvPr/>
        </p:nvPicPr>
        <p:blipFill>
          <a:blip r:embed="rId3"/>
          <a:stretch>
            <a:fillRect/>
          </a:stretch>
        </p:blipFill>
        <p:spPr>
          <a:xfrm>
            <a:off x="986759" y="859944"/>
            <a:ext cx="2071073" cy="2965143"/>
          </a:xfrm>
          <a:prstGeom prst="rect">
            <a:avLst/>
          </a:prstGeom>
          <a:ln>
            <a:solidFill>
              <a:schemeClr val="tx2"/>
            </a:solidFill>
          </a:ln>
        </p:spPr>
      </p:pic>
      <p:sp>
        <p:nvSpPr>
          <p:cNvPr id="5" name="テキスト ボックス 4"/>
          <p:cNvSpPr txBox="1"/>
          <p:nvPr/>
        </p:nvSpPr>
        <p:spPr>
          <a:xfrm>
            <a:off x="899653" y="4286863"/>
            <a:ext cx="2753032" cy="1477328"/>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DBCLS</a:t>
            </a:r>
            <a:r>
              <a:rPr kumimoji="1" lang="ja-JP" altLang="en-US" dirty="0">
                <a:latin typeface="メイリオ" panose="020B0604030504040204" pitchFamily="50" charset="-128"/>
                <a:ea typeface="メイリオ" panose="020B0604030504040204" pitchFamily="50" charset="-128"/>
              </a:rPr>
              <a:t>には、他にも</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いろいろなカテゴリのサービスがあります。</a:t>
            </a:r>
            <a:endParaRPr kumimoji="1"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hlinkClick r:id="rId4"/>
              </a:rPr>
              <a:t>https://dbcls.rois.ac.jp/services.html</a:t>
            </a:r>
            <a:endParaRPr kumimoji="1" lang="ja-JP" altLang="en-US" dirty="0">
              <a:latin typeface="メイリオ" panose="020B0604030504040204" pitchFamily="50" charset="-128"/>
              <a:ea typeface="メイリオ" panose="020B0604030504040204" pitchFamily="50" charset="-128"/>
            </a:endParaRPr>
          </a:p>
        </p:txBody>
      </p:sp>
      <p:cxnSp>
        <p:nvCxnSpPr>
          <p:cNvPr id="7" name="直線コネクタ 6"/>
          <p:cNvCxnSpPr/>
          <p:nvPr/>
        </p:nvCxnSpPr>
        <p:spPr>
          <a:xfrm>
            <a:off x="3057832" y="859944"/>
            <a:ext cx="462116" cy="841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057832" y="2930013"/>
            <a:ext cx="512490" cy="8950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536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46040" y="274638"/>
            <a:ext cx="8229600" cy="1143000"/>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目次</a:t>
            </a:r>
          </a:p>
        </p:txBody>
      </p:sp>
      <p:sp>
        <p:nvSpPr>
          <p:cNvPr id="6" name="正方形/長方形 5"/>
          <p:cNvSpPr/>
          <p:nvPr/>
        </p:nvSpPr>
        <p:spPr>
          <a:xfrm>
            <a:off x="486137" y="5077197"/>
            <a:ext cx="8189503" cy="51213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縦書きテキスト プレースホルダー 2"/>
          <p:cNvSpPr txBox="1">
            <a:spLocks/>
          </p:cNvSpPr>
          <p:nvPr/>
        </p:nvSpPr>
        <p:spPr>
          <a:xfrm>
            <a:off x="557552" y="1622503"/>
            <a:ext cx="814039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講習を始める前に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生命科学系</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JST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データ共有の取り組みについて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主なサービス</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カタログ、一括検索、データの一括ダウンロード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の紹介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ヒトに関するデータ関連のサービス・ツール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その他のサービス・ツール</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fontAlgn="auto">
              <a:spcAft>
                <a:spcPts val="0"/>
              </a:spcAft>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今後に向けて</a:t>
            </a:r>
          </a:p>
        </p:txBody>
      </p:sp>
      <p:sp>
        <p:nvSpPr>
          <p:cNvPr id="4" name="スライド番号プレースホルダー 3"/>
          <p:cNvSpPr>
            <a:spLocks noGrp="1"/>
          </p:cNvSpPr>
          <p:nvPr>
            <p:ph type="sldNum" sz="quarter" idx="12"/>
          </p:nvPr>
        </p:nvSpPr>
        <p:spPr/>
        <p:txBody>
          <a:bodyPr/>
          <a:lstStyle/>
          <a:p>
            <a:pPr>
              <a:defRPr/>
            </a:pPr>
            <a:fld id="{86EE3BCA-E093-6943-9DB2-5EBC387AED03}" type="slidenum">
              <a:rPr lang="en-US" altLang="ja-JP" smtClean="0"/>
              <a:pPr>
                <a:defRPr/>
              </a:pPr>
              <a:t>77</a:t>
            </a:fld>
            <a:endParaRPr lang="en-US" altLang="ja-JP"/>
          </a:p>
        </p:txBody>
      </p:sp>
    </p:spTree>
    <p:extLst>
      <p:ext uri="{BB962C8B-B14F-4D97-AF65-F5344CB8AC3E}">
        <p14:creationId xmlns:p14="http://schemas.microsoft.com/office/powerpoint/2010/main" val="843331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78</a:t>
            </a:fld>
            <a:endParaRPr lang="en-US" altLang="ja-JP"/>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8850" y="457200"/>
            <a:ext cx="7747000" cy="5810251"/>
          </a:xfrm>
          <a:prstGeom prst="rect">
            <a:avLst/>
          </a:prstGeom>
        </p:spPr>
      </p:pic>
      <p:sp>
        <p:nvSpPr>
          <p:cNvPr id="4" name="正方形/長方形 3"/>
          <p:cNvSpPr/>
          <p:nvPr/>
        </p:nvSpPr>
        <p:spPr>
          <a:xfrm>
            <a:off x="8324850" y="6057900"/>
            <a:ext cx="381000" cy="298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01094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latin typeface="メイリオ" panose="020B0604030504040204" pitchFamily="50" charset="-128"/>
                <a:ea typeface="メイリオ" panose="020B0604030504040204" pitchFamily="50" charset="-128"/>
              </a:rPr>
              <a:pPr>
                <a:defRPr/>
              </a:pPr>
              <a:t>79</a:t>
            </a:fld>
            <a:endParaRPr lang="en-US" altLang="ja-JP">
              <a:latin typeface="メイリオ" panose="020B0604030504040204" pitchFamily="50" charset="-128"/>
              <a:ea typeface="メイリオ" panose="020B0604030504040204" pitchFamily="50" charset="-128"/>
            </a:endParaRPr>
          </a:p>
        </p:txBody>
      </p:sp>
      <p:pic>
        <p:nvPicPr>
          <p:cNvPr id="4" name="図 3" descr="RDF.002.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9971" y="943218"/>
            <a:ext cx="9893981" cy="2354133"/>
          </a:xfrm>
          <a:prstGeom prst="rect">
            <a:avLst/>
          </a:prstGeom>
        </p:spPr>
      </p:pic>
      <p:sp>
        <p:nvSpPr>
          <p:cNvPr id="12" name="テキスト ボックス 11"/>
          <p:cNvSpPr txBox="1"/>
          <p:nvPr/>
        </p:nvSpPr>
        <p:spPr>
          <a:xfrm>
            <a:off x="1126033" y="5967749"/>
            <a:ext cx="6747710" cy="461665"/>
          </a:xfrm>
          <a:prstGeom prst="rect">
            <a:avLst/>
          </a:prstGeom>
          <a:noFill/>
        </p:spPr>
        <p:txBody>
          <a:bodyPr wrap="square" rtlCol="0">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データを記述する要素をそろえる（＝標準化）</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
        <p:nvSpPr>
          <p:cNvPr id="14" name="タイトル 1"/>
          <p:cNvSpPr txBox="1">
            <a:spLocks/>
          </p:cNvSpPr>
          <p:nvPr/>
        </p:nvSpPr>
        <p:spPr>
          <a:xfrm>
            <a:off x="1805856" y="27732"/>
            <a:ext cx="6385644" cy="7634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pPr>
            <a:r>
              <a:rPr lang="en-US" altLang="ja-JP" sz="3200" dirty="0">
                <a:latin typeface="メイリオ" panose="020B0604030504040204" pitchFamily="50" charset="-128"/>
                <a:ea typeface="メイリオ" panose="020B0604030504040204" pitchFamily="50" charset="-128"/>
              </a:rPr>
              <a:t>RDF</a:t>
            </a:r>
            <a:r>
              <a:rPr lang="ja-JP" altLang="en-US" sz="3200" dirty="0">
                <a:latin typeface="メイリオ" panose="020B0604030504040204" pitchFamily="50" charset="-128"/>
                <a:ea typeface="メイリオ" panose="020B0604030504040204" pitchFamily="50" charset="-128"/>
              </a:rPr>
              <a:t>のデータ構造</a:t>
            </a:r>
          </a:p>
        </p:txBody>
      </p:sp>
      <p:sp>
        <p:nvSpPr>
          <p:cNvPr id="16" name="正方形/長方形 15"/>
          <p:cNvSpPr/>
          <p:nvPr/>
        </p:nvSpPr>
        <p:spPr>
          <a:xfrm>
            <a:off x="5582110" y="4980186"/>
            <a:ext cx="3096000" cy="432061"/>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err="1">
                <a:solidFill>
                  <a:schemeClr val="tx1"/>
                </a:solidFill>
                <a:latin typeface="メイリオ" panose="020B0604030504040204" pitchFamily="50" charset="-128"/>
                <a:ea typeface="メイリオ" panose="020B0604030504040204" pitchFamily="50" charset="-128"/>
              </a:rPr>
              <a:t>Oryza</a:t>
            </a:r>
            <a:r>
              <a:rPr lang="en-US" altLang="ja-JP" sz="1600" dirty="0">
                <a:solidFill>
                  <a:schemeClr val="tx1"/>
                </a:solidFill>
                <a:latin typeface="メイリオ" panose="020B0604030504040204" pitchFamily="50" charset="-128"/>
                <a:ea typeface="メイリオ" panose="020B0604030504040204" pitchFamily="50" charset="-128"/>
              </a:rPr>
              <a:t> sativa Japonica Group</a:t>
            </a:r>
            <a:endParaRPr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7" name="楕円 9"/>
          <p:cNvSpPr/>
          <p:nvPr/>
        </p:nvSpPr>
        <p:spPr>
          <a:xfrm>
            <a:off x="943810" y="3361678"/>
            <a:ext cx="2210289" cy="781064"/>
          </a:xfrm>
          <a:prstGeom prst="ellipse">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メイリオ" panose="020B0604030504040204" pitchFamily="50" charset="-128"/>
                <a:ea typeface="メイリオ" panose="020B0604030504040204" pitchFamily="50" charset="-128"/>
              </a:rPr>
              <a:t>DDBJ</a:t>
            </a:r>
            <a:r>
              <a:rPr lang="ja-JP" altLang="en-US" sz="1200" dirty="0" err="1">
                <a:solidFill>
                  <a:schemeClr val="tx1"/>
                </a:solidFill>
                <a:latin typeface="メイリオ" panose="020B0604030504040204" pitchFamily="50" charset="-128"/>
                <a:ea typeface="メイリオ" panose="020B0604030504040204" pitchFamily="50" charset="-128"/>
              </a:rPr>
              <a:t>に登</a:t>
            </a:r>
            <a:r>
              <a:rPr lang="ja-JP" altLang="en-US" sz="1200" dirty="0">
                <a:solidFill>
                  <a:schemeClr val="tx1"/>
                </a:solidFill>
                <a:latin typeface="メイリオ" panose="020B0604030504040204" pitchFamily="50" charset="-128"/>
                <a:ea typeface="メイリオ" panose="020B0604030504040204" pitchFamily="50" charset="-128"/>
              </a:rPr>
              <a:t>録された</a:t>
            </a:r>
            <a:r>
              <a:rPr lang="en-US" altLang="ja-JP" sz="1200" dirty="0">
                <a:solidFill>
                  <a:schemeClr val="tx1"/>
                </a:solidFill>
                <a:latin typeface="メイリオ" panose="020B0604030504040204" pitchFamily="50" charset="-128"/>
                <a:ea typeface="メイリオ" panose="020B0604030504040204" pitchFamily="50" charset="-128"/>
              </a:rPr>
              <a:t>DNA</a:t>
            </a:r>
            <a:r>
              <a:rPr lang="ja-JP" altLang="en-US" sz="1200" dirty="0">
                <a:solidFill>
                  <a:schemeClr val="tx1"/>
                </a:solidFill>
                <a:latin typeface="メイリオ" panose="020B0604030504040204" pitchFamily="50" charset="-128"/>
                <a:ea typeface="メイリオ" panose="020B0604030504040204" pitchFamily="50" charset="-128"/>
              </a:rPr>
              <a:t>配列</a:t>
            </a:r>
            <a:endParaRPr lang="en-US" altLang="ja-JP" sz="1200" dirty="0">
              <a:solidFill>
                <a:schemeClr val="tx1"/>
              </a:solidFill>
              <a:latin typeface="メイリオ" panose="020B0604030504040204" pitchFamily="50" charset="-128"/>
              <a:ea typeface="メイリオ" panose="020B0604030504040204" pitchFamily="50" charset="-128"/>
            </a:endParaRPr>
          </a:p>
          <a:p>
            <a:pPr algn="ctr"/>
            <a:r>
              <a:rPr lang="en-US" altLang="ja-JP" sz="1200" dirty="0">
                <a:solidFill>
                  <a:schemeClr val="tx1"/>
                </a:solidFill>
                <a:latin typeface="メイリオ" panose="020B0604030504040204" pitchFamily="50" charset="-128"/>
                <a:ea typeface="メイリオ" panose="020B0604030504040204" pitchFamily="50" charset="-128"/>
              </a:rPr>
              <a:t>AP014957.1</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p:cNvSpPr/>
          <p:nvPr/>
        </p:nvSpPr>
        <p:spPr>
          <a:xfrm>
            <a:off x="3377504" y="3484874"/>
            <a:ext cx="1981200" cy="266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taxonomy</a:t>
            </a:r>
            <a:endParaRPr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5419882" y="4116712"/>
            <a:ext cx="3127218" cy="276999"/>
          </a:xfrm>
          <a:prstGeom prst="rect">
            <a:avLst/>
          </a:prstGeom>
          <a:noFill/>
        </p:spPr>
        <p:txBody>
          <a:bodyPr wrap="square" rtlCol="0">
            <a:spAutoFit/>
          </a:bodyPr>
          <a:lstStyle/>
          <a:p>
            <a:r>
              <a:rPr lang="en-US" altLang="ja-JP" sz="1200" dirty="0">
                <a:solidFill>
                  <a:srgbClr val="0066CC"/>
                </a:solidFill>
                <a:latin typeface="メイリオ" panose="020B0604030504040204" pitchFamily="50" charset="-128"/>
                <a:ea typeface="メイリオ" panose="020B0604030504040204" pitchFamily="50" charset="-128"/>
              </a:rPr>
              <a:t>http://identifiers.org/taxonomy/39947</a:t>
            </a:r>
            <a:endParaRPr lang="ja-JP" altLang="en-US" sz="1200" dirty="0">
              <a:solidFill>
                <a:srgbClr val="0066CC"/>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943810" y="4201446"/>
            <a:ext cx="2266950" cy="461665"/>
          </a:xfrm>
          <a:prstGeom prst="rect">
            <a:avLst/>
          </a:prstGeom>
          <a:noFill/>
        </p:spPr>
        <p:txBody>
          <a:bodyPr wrap="square" rtlCol="0">
            <a:spAutoFit/>
          </a:bodyPr>
          <a:lstStyle/>
          <a:p>
            <a:r>
              <a:rPr lang="en-US" altLang="ja-JP" sz="1200" dirty="0">
                <a:solidFill>
                  <a:srgbClr val="0066CC"/>
                </a:solidFill>
                <a:latin typeface="メイリオ" panose="020B0604030504040204" pitchFamily="50" charset="-128"/>
                <a:ea typeface="メイリオ" panose="020B0604030504040204" pitchFamily="50" charset="-128"/>
              </a:rPr>
              <a:t>http://identifiers.org/insdc/AP014957.1#sequence</a:t>
            </a:r>
          </a:p>
        </p:txBody>
      </p:sp>
      <p:cxnSp>
        <p:nvCxnSpPr>
          <p:cNvPr id="21" name="直線矢印コネクタ 20"/>
          <p:cNvCxnSpPr>
            <a:stCxn id="17" idx="6"/>
            <a:endCxn id="22" idx="1"/>
          </p:cNvCxnSpPr>
          <p:nvPr/>
        </p:nvCxnSpPr>
        <p:spPr>
          <a:xfrm flipV="1">
            <a:off x="3154099" y="3751580"/>
            <a:ext cx="2428011" cy="6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5582110" y="3484873"/>
            <a:ext cx="1743450" cy="533414"/>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taxonomy 39947</a:t>
            </a:r>
            <a:endParaRPr lang="ja-JP" altLang="en-US" dirty="0">
              <a:solidFill>
                <a:schemeClr val="tx1"/>
              </a:solidFill>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3580932" y="3826000"/>
            <a:ext cx="1574347" cy="276999"/>
          </a:xfrm>
          <a:prstGeom prst="rect">
            <a:avLst/>
          </a:prstGeom>
          <a:noFill/>
        </p:spPr>
        <p:txBody>
          <a:bodyPr wrap="square" rtlCol="0">
            <a:spAutoFit/>
          </a:bodyPr>
          <a:lstStyle/>
          <a:p>
            <a:pPr algn="ctr"/>
            <a:r>
              <a:rPr lang="en-US" altLang="ja-JP" sz="1200" dirty="0">
                <a:solidFill>
                  <a:srgbClr val="0066CC"/>
                </a:solidFill>
                <a:latin typeface="メイリオ" panose="020B0604030504040204" pitchFamily="50" charset="-128"/>
                <a:ea typeface="メイリオ" panose="020B0604030504040204" pitchFamily="50" charset="-128"/>
              </a:rPr>
              <a:t>obo:RO_0002162</a:t>
            </a:r>
          </a:p>
        </p:txBody>
      </p:sp>
      <p:sp>
        <p:nvSpPr>
          <p:cNvPr id="24" name="楕円 9"/>
          <p:cNvSpPr/>
          <p:nvPr/>
        </p:nvSpPr>
        <p:spPr>
          <a:xfrm>
            <a:off x="1063252" y="4803490"/>
            <a:ext cx="2028066" cy="781064"/>
          </a:xfrm>
          <a:prstGeom prst="ellipse">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taxonomy</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39947</a:t>
            </a:r>
          </a:p>
        </p:txBody>
      </p:sp>
      <p:sp>
        <p:nvSpPr>
          <p:cNvPr id="25" name="テキスト ボックス 24"/>
          <p:cNvSpPr txBox="1"/>
          <p:nvPr/>
        </p:nvSpPr>
        <p:spPr>
          <a:xfrm>
            <a:off x="943810" y="5616842"/>
            <a:ext cx="3132890" cy="276999"/>
          </a:xfrm>
          <a:prstGeom prst="rect">
            <a:avLst/>
          </a:prstGeom>
          <a:noFill/>
        </p:spPr>
        <p:txBody>
          <a:bodyPr wrap="square" rtlCol="0">
            <a:spAutoFit/>
          </a:bodyPr>
          <a:lstStyle/>
          <a:p>
            <a:r>
              <a:rPr lang="en-US" altLang="ja-JP" sz="1200" dirty="0">
                <a:solidFill>
                  <a:srgbClr val="0066CC"/>
                </a:solidFill>
                <a:latin typeface="メイリオ" panose="020B0604030504040204" pitchFamily="50" charset="-128"/>
                <a:ea typeface="メイリオ" panose="020B0604030504040204" pitchFamily="50" charset="-128"/>
              </a:rPr>
              <a:t>http://identifiers.org/taxonomy/39947</a:t>
            </a:r>
            <a:endParaRPr lang="ja-JP" altLang="en-US" sz="1200" dirty="0">
              <a:solidFill>
                <a:srgbClr val="0066CC"/>
              </a:solidFill>
              <a:latin typeface="メイリオ" panose="020B0604030504040204" pitchFamily="50" charset="-128"/>
              <a:ea typeface="メイリオ" panose="020B0604030504040204" pitchFamily="50" charset="-128"/>
            </a:endParaRPr>
          </a:p>
        </p:txBody>
      </p:sp>
      <p:cxnSp>
        <p:nvCxnSpPr>
          <p:cNvPr id="26" name="直線矢印コネクタ 25"/>
          <p:cNvCxnSpPr>
            <a:stCxn id="24" idx="6"/>
            <a:endCxn id="16" idx="1"/>
          </p:cNvCxnSpPr>
          <p:nvPr/>
        </p:nvCxnSpPr>
        <p:spPr>
          <a:xfrm>
            <a:off x="3091318" y="5194022"/>
            <a:ext cx="2490792" cy="2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3351688" y="4873269"/>
            <a:ext cx="1981200" cy="266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表記</a:t>
            </a:r>
          </a:p>
        </p:txBody>
      </p:sp>
      <p:sp>
        <p:nvSpPr>
          <p:cNvPr id="28" name="テキスト ボックス 27"/>
          <p:cNvSpPr txBox="1"/>
          <p:nvPr/>
        </p:nvSpPr>
        <p:spPr>
          <a:xfrm>
            <a:off x="3580932" y="5246855"/>
            <a:ext cx="1574347" cy="276999"/>
          </a:xfrm>
          <a:prstGeom prst="rect">
            <a:avLst/>
          </a:prstGeom>
          <a:noFill/>
        </p:spPr>
        <p:txBody>
          <a:bodyPr wrap="square" rtlCol="0">
            <a:spAutoFit/>
          </a:bodyPr>
          <a:lstStyle/>
          <a:p>
            <a:pPr algn="ctr"/>
            <a:r>
              <a:rPr lang="en-US" altLang="ja-JP" sz="1200" dirty="0" err="1">
                <a:solidFill>
                  <a:srgbClr val="0066CC"/>
                </a:solidFill>
                <a:latin typeface="メイリオ" panose="020B0604030504040204" pitchFamily="50" charset="-128"/>
                <a:ea typeface="メイリオ" panose="020B0604030504040204" pitchFamily="50" charset="-128"/>
              </a:rPr>
              <a:t>rdfs:label</a:t>
            </a:r>
            <a:endParaRPr lang="en-US" altLang="ja-JP" sz="1200" dirty="0">
              <a:solidFill>
                <a:srgbClr val="0066CC"/>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7141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897518" y="136298"/>
            <a:ext cx="8106519" cy="920688"/>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fontAlgn="auto">
              <a:spcAft>
                <a:spcPts val="0"/>
              </a:spcAft>
              <a:defRPr/>
            </a:pPr>
            <a:r>
              <a:rPr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構築法から見たデータベースの分類</a:t>
            </a:r>
            <a:endParaRPr lang="en-US" altLang="ja-JP"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fontAlgn="auto">
              <a:spcAft>
                <a:spcPts val="0"/>
              </a:spcAft>
              <a:defRPr/>
            </a:pPr>
            <a:r>
              <a:rPr lang="ja-JP" altLang="en-US" sz="1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（「生命科学データベース統合に関する調査研究</a:t>
            </a:r>
            <a:r>
              <a:rPr lang="en-US" altLang="ja-JP" sz="1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(H17~H19)</a:t>
            </a:r>
            <a:r>
              <a:rPr lang="ja-JP" altLang="en-US" sz="1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」より）</a:t>
            </a:r>
          </a:p>
        </p:txBody>
      </p:sp>
      <p:graphicFrame>
        <p:nvGraphicFramePr>
          <p:cNvPr id="4" name="表 3"/>
          <p:cNvGraphicFramePr>
            <a:graphicFrameLocks noGrp="1"/>
          </p:cNvGraphicFramePr>
          <p:nvPr>
            <p:extLst>
              <p:ext uri="{D42A27DB-BD31-4B8C-83A1-F6EECF244321}">
                <p14:modId xmlns:p14="http://schemas.microsoft.com/office/powerpoint/2010/main" val="1924743715"/>
              </p:ext>
            </p:extLst>
          </p:nvPr>
        </p:nvGraphicFramePr>
        <p:xfrm>
          <a:off x="198632" y="1101014"/>
          <a:ext cx="8866132" cy="4941956"/>
        </p:xfrm>
        <a:graphic>
          <a:graphicData uri="http://schemas.openxmlformats.org/drawingml/2006/table">
            <a:tbl>
              <a:tblPr firstRow="1" bandRow="1">
                <a:tableStyleId>{073A0DAA-6AF3-43AB-8588-CEC1D06C72B9}</a:tableStyleId>
              </a:tblPr>
              <a:tblGrid>
                <a:gridCol w="2093155">
                  <a:extLst>
                    <a:ext uri="{9D8B030D-6E8A-4147-A177-3AD203B41FA5}">
                      <a16:colId xmlns:a16="http://schemas.microsoft.com/office/drawing/2014/main" val="20000"/>
                    </a:ext>
                  </a:extLst>
                </a:gridCol>
                <a:gridCol w="1713054">
                  <a:extLst>
                    <a:ext uri="{9D8B030D-6E8A-4147-A177-3AD203B41FA5}">
                      <a16:colId xmlns:a16="http://schemas.microsoft.com/office/drawing/2014/main" val="20001"/>
                    </a:ext>
                  </a:extLst>
                </a:gridCol>
                <a:gridCol w="1122744">
                  <a:extLst>
                    <a:ext uri="{9D8B030D-6E8A-4147-A177-3AD203B41FA5}">
                      <a16:colId xmlns:a16="http://schemas.microsoft.com/office/drawing/2014/main" val="20002"/>
                    </a:ext>
                  </a:extLst>
                </a:gridCol>
                <a:gridCol w="1064871">
                  <a:extLst>
                    <a:ext uri="{9D8B030D-6E8A-4147-A177-3AD203B41FA5}">
                      <a16:colId xmlns:a16="http://schemas.microsoft.com/office/drawing/2014/main" val="20003"/>
                    </a:ext>
                  </a:extLst>
                </a:gridCol>
                <a:gridCol w="1469985">
                  <a:extLst>
                    <a:ext uri="{9D8B030D-6E8A-4147-A177-3AD203B41FA5}">
                      <a16:colId xmlns:a16="http://schemas.microsoft.com/office/drawing/2014/main" val="20004"/>
                    </a:ext>
                  </a:extLst>
                </a:gridCol>
                <a:gridCol w="1402323">
                  <a:extLst>
                    <a:ext uri="{9D8B030D-6E8A-4147-A177-3AD203B41FA5}">
                      <a16:colId xmlns:a16="http://schemas.microsoft.com/office/drawing/2014/main" val="20005"/>
                    </a:ext>
                  </a:extLst>
                </a:gridCol>
              </a:tblGrid>
              <a:tr h="688564">
                <a:tc>
                  <a:txBody>
                    <a:bodyPr/>
                    <a:lstStyle/>
                    <a:p>
                      <a:r>
                        <a:rPr kumimoji="1" lang="ja-JP" altLang="en-US" sz="1900" dirty="0">
                          <a:latin typeface="メイリオ" panose="020B0604030504040204" pitchFamily="50" charset="-128"/>
                          <a:ea typeface="メイリオ" panose="020B0604030504040204" pitchFamily="50" charset="-128"/>
                        </a:rPr>
                        <a:t>型</a:t>
                      </a:r>
                    </a:p>
                  </a:txBody>
                  <a:tcPr marL="97058" marR="97058" marT="48534" marB="48534"/>
                </a:tc>
                <a:tc>
                  <a:txBody>
                    <a:bodyPr/>
                    <a:lstStyle/>
                    <a:p>
                      <a:r>
                        <a:rPr kumimoji="1" lang="ja-JP" altLang="en-US" sz="1900" dirty="0">
                          <a:latin typeface="メイリオ" panose="020B0604030504040204" pitchFamily="50" charset="-128"/>
                          <a:ea typeface="メイリオ" panose="020B0604030504040204" pitchFamily="50" charset="-128"/>
                        </a:rPr>
                        <a:t>情報源の</a:t>
                      </a:r>
                      <a:endParaRPr kumimoji="1" lang="en-US" altLang="ja-JP" sz="1900" dirty="0">
                        <a:latin typeface="メイリオ" panose="020B0604030504040204" pitchFamily="50" charset="-128"/>
                        <a:ea typeface="メイリオ" panose="020B0604030504040204" pitchFamily="50" charset="-128"/>
                      </a:endParaRPr>
                    </a:p>
                    <a:p>
                      <a:r>
                        <a:rPr kumimoji="1" lang="ja-JP" altLang="en-US" sz="1900" dirty="0">
                          <a:latin typeface="メイリオ" panose="020B0604030504040204" pitchFamily="50" charset="-128"/>
                          <a:ea typeface="メイリオ" panose="020B0604030504040204" pitchFamily="50" charset="-128"/>
                        </a:rPr>
                        <a:t>種類</a:t>
                      </a:r>
                    </a:p>
                  </a:txBody>
                  <a:tcPr marL="97058" marR="97058" marT="48534" marB="48534"/>
                </a:tc>
                <a:tc>
                  <a:txBody>
                    <a:bodyPr/>
                    <a:lstStyle/>
                    <a:p>
                      <a:r>
                        <a:rPr kumimoji="1" lang="ja-JP" altLang="en-US" sz="1900" dirty="0">
                          <a:latin typeface="メイリオ" panose="020B0604030504040204" pitchFamily="50" charset="-128"/>
                          <a:ea typeface="メイリオ" panose="020B0604030504040204" pitchFamily="50" charset="-128"/>
                        </a:rPr>
                        <a:t>処理</a:t>
                      </a:r>
                      <a:endParaRPr kumimoji="1" lang="en-US" altLang="ja-JP" sz="1900" dirty="0">
                        <a:latin typeface="メイリオ" panose="020B0604030504040204" pitchFamily="50" charset="-128"/>
                        <a:ea typeface="メイリオ" panose="020B0604030504040204" pitchFamily="50" charset="-128"/>
                      </a:endParaRPr>
                    </a:p>
                    <a:p>
                      <a:r>
                        <a:rPr kumimoji="1" lang="ja-JP" altLang="en-US" sz="1900" dirty="0">
                          <a:latin typeface="メイリオ" panose="020B0604030504040204" pitchFamily="50" charset="-128"/>
                          <a:ea typeface="メイリオ" panose="020B0604030504040204" pitchFamily="50" charset="-128"/>
                        </a:rPr>
                        <a:t>方法</a:t>
                      </a:r>
                    </a:p>
                  </a:txBody>
                  <a:tcPr marL="97058" marR="97058" marT="48534" marB="48534"/>
                </a:tc>
                <a:tc>
                  <a:txBody>
                    <a:bodyPr/>
                    <a:lstStyle/>
                    <a:p>
                      <a:r>
                        <a:rPr kumimoji="1" lang="ja-JP" altLang="en-US" sz="1900" dirty="0">
                          <a:latin typeface="メイリオ" panose="020B0604030504040204" pitchFamily="50" charset="-128"/>
                          <a:ea typeface="メイリオ" panose="020B0604030504040204" pitchFamily="50" charset="-128"/>
                        </a:rPr>
                        <a:t>処理主体</a:t>
                      </a:r>
                    </a:p>
                  </a:txBody>
                  <a:tcPr marL="97058" marR="97058" marT="48534" marB="48534"/>
                </a:tc>
                <a:tc>
                  <a:txBody>
                    <a:bodyPr/>
                    <a:lstStyle/>
                    <a:p>
                      <a:r>
                        <a:rPr kumimoji="1" lang="ja-JP" altLang="en-US" sz="1900" dirty="0">
                          <a:latin typeface="メイリオ" panose="020B0604030504040204" pitchFamily="50" charset="-128"/>
                          <a:ea typeface="メイリオ" panose="020B0604030504040204" pitchFamily="50" charset="-128"/>
                        </a:rPr>
                        <a:t>データ形式</a:t>
                      </a:r>
                    </a:p>
                  </a:txBody>
                  <a:tcPr marL="97058" marR="97058" marT="48534" marB="48534"/>
                </a:tc>
                <a:tc>
                  <a:txBody>
                    <a:bodyPr/>
                    <a:lstStyle/>
                    <a:p>
                      <a:r>
                        <a:rPr kumimoji="1" lang="ja-JP" altLang="en-US" sz="1900" dirty="0">
                          <a:latin typeface="メイリオ" panose="020B0604030504040204" pitchFamily="50" charset="-128"/>
                          <a:ea typeface="メイリオ" panose="020B0604030504040204" pitchFamily="50" charset="-128"/>
                        </a:rPr>
                        <a:t>例</a:t>
                      </a:r>
                    </a:p>
                  </a:txBody>
                  <a:tcPr marL="97058" marR="97058" marT="48534" marB="48534"/>
                </a:tc>
                <a:extLst>
                  <a:ext uri="{0D108BD9-81ED-4DB2-BD59-A6C34878D82A}">
                    <a16:rowId xmlns:a16="http://schemas.microsoft.com/office/drawing/2014/main" val="10000"/>
                  </a:ext>
                </a:extLst>
              </a:tr>
              <a:tr h="687947">
                <a:tc>
                  <a:txBody>
                    <a:bodyPr/>
                    <a:lstStyle/>
                    <a:p>
                      <a:r>
                        <a:rPr kumimoji="1" lang="ja-JP" altLang="en-US" sz="1900" dirty="0">
                          <a:latin typeface="メイリオ" panose="020B0604030504040204" pitchFamily="50" charset="-128"/>
                          <a:ea typeface="メイリオ" panose="020B0604030504040204" pitchFamily="50" charset="-128"/>
                        </a:rPr>
                        <a:t>バンク型</a:t>
                      </a:r>
                      <a:endParaRPr kumimoji="1" lang="en-US" altLang="ja-JP" sz="1900" dirty="0">
                        <a:latin typeface="メイリオ" panose="020B0604030504040204" pitchFamily="50" charset="-128"/>
                        <a:ea typeface="メイリオ" panose="020B0604030504040204" pitchFamily="50" charset="-128"/>
                      </a:endParaRP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測定器と登録者</a:t>
                      </a:r>
                    </a:p>
                  </a:txBody>
                  <a:tcPr marL="97058" marR="97058" marT="48534" marB="48534"/>
                </a:tc>
                <a:tc>
                  <a:txBody>
                    <a:bodyPr/>
                    <a:lstStyle/>
                    <a:p>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不特定多数</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構造化</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テキスト</a:t>
                      </a:r>
                    </a:p>
                  </a:txBody>
                  <a:tcPr marL="97058" marR="97058" marT="48534" marB="48534"/>
                </a:tc>
                <a:tc>
                  <a:txBody>
                    <a:bodyPr/>
                    <a:lstStyle/>
                    <a:p>
                      <a:r>
                        <a:rPr kumimoji="1" lang="en-US" altLang="ja-JP" sz="1700" dirty="0">
                          <a:latin typeface="メイリオ" panose="020B0604030504040204" pitchFamily="50" charset="-128"/>
                          <a:ea typeface="メイリオ" panose="020B0604030504040204" pitchFamily="50" charset="-128"/>
                        </a:rPr>
                        <a:t>DDBJ, wwPDB</a:t>
                      </a:r>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1"/>
                  </a:ext>
                </a:extLst>
              </a:tr>
              <a:tr h="813657">
                <a:tc>
                  <a:txBody>
                    <a:bodyPr/>
                    <a:lstStyle/>
                    <a:p>
                      <a:r>
                        <a:rPr kumimoji="1" lang="ja-JP" altLang="en-US" sz="1900" dirty="0">
                          <a:latin typeface="メイリオ" panose="020B0604030504040204" pitchFamily="50" charset="-128"/>
                          <a:ea typeface="メイリオ" panose="020B0604030504040204" pitchFamily="50" charset="-128"/>
                        </a:rPr>
                        <a:t>プロジェクト型</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測定器と実験者</a:t>
                      </a:r>
                    </a:p>
                  </a:txBody>
                  <a:tcPr marL="97058" marR="97058" marT="48534" marB="48534"/>
                </a:tc>
                <a:tc>
                  <a:txBody>
                    <a:bodyPr/>
                    <a:lstStyle/>
                    <a:p>
                      <a:endParaRPr kumimoji="1" lang="ja-JP" altLang="en-US" sz="1700">
                        <a:latin typeface="メイリオ" panose="020B0604030504040204" pitchFamily="50" charset="-128"/>
                        <a:ea typeface="メイリオ" panose="020B0604030504040204" pitchFamily="50" charset="-128"/>
                      </a:endParaRP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特定人間</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a:t>
                      </a:r>
                    </a:p>
                  </a:txBody>
                  <a:tcPr marL="97058" marR="97058" marT="48534" marB="48534"/>
                </a:tc>
                <a:tc>
                  <a:txBody>
                    <a:bodyPr/>
                    <a:lstStyle/>
                    <a:p>
                      <a:r>
                        <a:rPr kumimoji="1" lang="en-US" altLang="ja-JP" sz="1700" dirty="0">
                          <a:latin typeface="メイリオ" panose="020B0604030504040204" pitchFamily="50" charset="-128"/>
                          <a:ea typeface="メイリオ" panose="020B0604030504040204" pitchFamily="50" charset="-128"/>
                        </a:rPr>
                        <a:t>FANTOM, </a:t>
                      </a:r>
                      <a:r>
                        <a:rPr kumimoji="1" lang="ja-JP" altLang="en-US" sz="1500" dirty="0">
                          <a:latin typeface="メイリオ" panose="020B0604030504040204" pitchFamily="50" charset="-128"/>
                          <a:ea typeface="メイリオ" panose="020B0604030504040204" pitchFamily="50" charset="-128"/>
                        </a:rPr>
                        <a:t>モデル生物</a:t>
                      </a:r>
                      <a:r>
                        <a:rPr kumimoji="1" lang="en-US" altLang="ja-JP" sz="1500" dirty="0">
                          <a:latin typeface="メイリオ" panose="020B0604030504040204" pitchFamily="50" charset="-128"/>
                          <a:ea typeface="メイリオ" panose="020B0604030504040204" pitchFamily="50" charset="-128"/>
                        </a:rPr>
                        <a:t>DB</a:t>
                      </a:r>
                      <a:endParaRPr kumimoji="1" lang="ja-JP" altLang="en-US" sz="15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2"/>
                  </a:ext>
                </a:extLst>
              </a:tr>
              <a:tr h="687947">
                <a:tc>
                  <a:txBody>
                    <a:bodyPr/>
                    <a:lstStyle/>
                    <a:p>
                      <a:r>
                        <a:rPr kumimoji="1" lang="ja-JP" altLang="en-US" sz="1900" dirty="0">
                          <a:latin typeface="メイリオ" panose="020B0604030504040204" pitchFamily="50" charset="-128"/>
                          <a:ea typeface="メイリオ" panose="020B0604030504040204" pitchFamily="50" charset="-128"/>
                        </a:rPr>
                        <a:t>プログラム型</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データベース</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レコード</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機械的</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処理</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マシン</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a:t>
                      </a:r>
                    </a:p>
                  </a:txBody>
                  <a:tcPr marL="97058" marR="97058" marT="48534" marB="48534"/>
                </a:tc>
                <a:tc>
                  <a:txBody>
                    <a:bodyPr/>
                    <a:lstStyle/>
                    <a:p>
                      <a:r>
                        <a:rPr kumimoji="1" lang="en-US" altLang="ja-JP" sz="1700" dirty="0" err="1">
                          <a:latin typeface="メイリオ" panose="020B0604030504040204" pitchFamily="50" charset="-128"/>
                          <a:ea typeface="メイリオ" panose="020B0604030504040204" pitchFamily="50" charset="-128"/>
                        </a:rPr>
                        <a:t>UniGene</a:t>
                      </a:r>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3"/>
                  </a:ext>
                </a:extLst>
              </a:tr>
              <a:tr h="687947">
                <a:tc>
                  <a:txBody>
                    <a:bodyPr/>
                    <a:lstStyle/>
                    <a:p>
                      <a:r>
                        <a:rPr kumimoji="1" lang="ja-JP" altLang="en-US" sz="1900" dirty="0">
                          <a:latin typeface="メイリオ" panose="020B0604030504040204" pitchFamily="50" charset="-128"/>
                          <a:ea typeface="メイリオ" panose="020B0604030504040204" pitchFamily="50" charset="-128"/>
                        </a:rPr>
                        <a:t>キュレーション型</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データベース</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レコード</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高度</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情報処理</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特定人間</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a:t>
                      </a:r>
                    </a:p>
                  </a:txBody>
                  <a:tcPr marL="97058" marR="97058" marT="48534" marB="48534"/>
                </a:tc>
                <a:tc>
                  <a:txBody>
                    <a:bodyPr/>
                    <a:lstStyle/>
                    <a:p>
                      <a:r>
                        <a:rPr kumimoji="1" lang="en-US" altLang="ja-JP" sz="1700" dirty="0">
                          <a:latin typeface="メイリオ" panose="020B0604030504040204" pitchFamily="50" charset="-128"/>
                          <a:ea typeface="メイリオ" panose="020B0604030504040204" pitchFamily="50" charset="-128"/>
                        </a:rPr>
                        <a:t>SCOP2</a:t>
                      </a:r>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4"/>
                  </a:ext>
                </a:extLst>
              </a:tr>
              <a:tr h="687947">
                <a:tc>
                  <a:txBody>
                    <a:bodyPr/>
                    <a:lstStyle/>
                    <a:p>
                      <a:r>
                        <a:rPr kumimoji="1" lang="ja-JP" altLang="en-US" sz="1900" dirty="0">
                          <a:latin typeface="メイリオ" panose="020B0604030504040204" pitchFamily="50" charset="-128"/>
                          <a:ea typeface="メイリオ" panose="020B0604030504040204" pitchFamily="50" charset="-128"/>
                        </a:rPr>
                        <a:t>知識モデル型</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読み物</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高度</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情報処理</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特定人間</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a:t>
                      </a:r>
                    </a:p>
                  </a:txBody>
                  <a:tcPr marL="97058" marR="97058" marT="48534" marB="48534"/>
                </a:tc>
                <a:tc>
                  <a:txBody>
                    <a:bodyPr/>
                    <a:lstStyle/>
                    <a:p>
                      <a:r>
                        <a:rPr kumimoji="1" lang="en-US" altLang="ja-JP" sz="1700" dirty="0">
                          <a:latin typeface="メイリオ" panose="020B0604030504040204" pitchFamily="50" charset="-128"/>
                          <a:ea typeface="メイリオ" panose="020B0604030504040204" pitchFamily="50" charset="-128"/>
                        </a:rPr>
                        <a:t>KEGG</a:t>
                      </a:r>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5"/>
                  </a:ext>
                </a:extLst>
              </a:tr>
              <a:tr h="687947">
                <a:tc>
                  <a:txBody>
                    <a:bodyPr/>
                    <a:lstStyle/>
                    <a:p>
                      <a:r>
                        <a:rPr kumimoji="1" lang="ja-JP" altLang="en-US" sz="1900" dirty="0">
                          <a:latin typeface="メイリオ" panose="020B0604030504040204" pitchFamily="50" charset="-128"/>
                          <a:ea typeface="メイリオ" panose="020B0604030504040204" pitchFamily="50" charset="-128"/>
                        </a:rPr>
                        <a:t>総説型</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読み物</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高度</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情報処理</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特定人間</a:t>
                      </a:r>
                    </a:p>
                  </a:txBody>
                  <a:tcPr marL="97058" marR="97058" marT="48534" marB="48534"/>
                </a:tc>
                <a:tc>
                  <a:txBody>
                    <a:bodyPr/>
                    <a:lstStyle/>
                    <a:p>
                      <a:r>
                        <a:rPr kumimoji="1" lang="ja-JP" altLang="en-US" sz="1700" dirty="0">
                          <a:latin typeface="メイリオ" panose="020B0604030504040204" pitchFamily="50" charset="-128"/>
                          <a:ea typeface="メイリオ" panose="020B0604030504040204" pitchFamily="50" charset="-128"/>
                        </a:rPr>
                        <a:t>構造化</a:t>
                      </a:r>
                      <a:endParaRPr kumimoji="1" lang="en-US" altLang="ja-JP" sz="1700" dirty="0">
                        <a:latin typeface="メイリオ" panose="020B0604030504040204" pitchFamily="50" charset="-128"/>
                        <a:ea typeface="メイリオ" panose="020B0604030504040204" pitchFamily="50" charset="-128"/>
                      </a:endParaRPr>
                    </a:p>
                    <a:p>
                      <a:r>
                        <a:rPr kumimoji="1" lang="ja-JP" altLang="en-US" sz="1700" dirty="0">
                          <a:latin typeface="メイリオ" panose="020B0604030504040204" pitchFamily="50" charset="-128"/>
                          <a:ea typeface="メイリオ" panose="020B0604030504040204" pitchFamily="50" charset="-128"/>
                        </a:rPr>
                        <a:t>テキスト</a:t>
                      </a:r>
                    </a:p>
                  </a:txBody>
                  <a:tcPr marL="97058" marR="97058" marT="48534" marB="48534"/>
                </a:tc>
                <a:tc>
                  <a:txBody>
                    <a:bodyPr/>
                    <a:lstStyle/>
                    <a:p>
                      <a:r>
                        <a:rPr kumimoji="1" lang="en-US" altLang="ja-JP" sz="1700" dirty="0">
                          <a:latin typeface="メイリオ" panose="020B0604030504040204" pitchFamily="50" charset="-128"/>
                          <a:ea typeface="メイリオ" panose="020B0604030504040204" pitchFamily="50" charset="-128"/>
                        </a:rPr>
                        <a:t>OMIM</a:t>
                      </a:r>
                      <a:endParaRPr kumimoji="1" lang="ja-JP" altLang="en-US" sz="1700" dirty="0">
                        <a:latin typeface="メイリオ" panose="020B0604030504040204" pitchFamily="50" charset="-128"/>
                        <a:ea typeface="メイリオ" panose="020B0604030504040204" pitchFamily="50" charset="-128"/>
                      </a:endParaRPr>
                    </a:p>
                  </a:txBody>
                  <a:tcPr marL="97058" marR="97058" marT="48534" marB="48534"/>
                </a:tc>
                <a:extLst>
                  <a:ext uri="{0D108BD9-81ED-4DB2-BD59-A6C34878D82A}">
                    <a16:rowId xmlns:a16="http://schemas.microsoft.com/office/drawing/2014/main" val="10006"/>
                  </a:ext>
                </a:extLst>
              </a:tr>
            </a:tbl>
          </a:graphicData>
        </a:graphic>
      </p:graphicFrame>
      <p:sp>
        <p:nvSpPr>
          <p:cNvPr id="5"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8</a:t>
            </a:fld>
            <a:endParaRPr lang="en-US" altLang="ja-JP"/>
          </a:p>
        </p:txBody>
      </p:sp>
    </p:spTree>
    <p:extLst>
      <p:ext uri="{BB962C8B-B14F-4D97-AF65-F5344CB8AC3E}">
        <p14:creationId xmlns:p14="http://schemas.microsoft.com/office/powerpoint/2010/main" val="4288381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86EE3BCA-E093-6943-9DB2-5EBC387AED03}" type="slidenum">
              <a:rPr lang="en-US" altLang="ja-JP" smtClean="0"/>
              <a:pPr>
                <a:defRPr/>
              </a:pPr>
              <a:t>80</a:t>
            </a:fld>
            <a:endParaRPr lang="en-US" altLang="ja-JP"/>
          </a:p>
        </p:txBody>
      </p:sp>
      <p:pic>
        <p:nvPicPr>
          <p:cNvPr id="17" name="図 16" descr="RDF.00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13867" y="1556063"/>
            <a:ext cx="4065814" cy="3608614"/>
          </a:xfrm>
          <a:prstGeom prst="rect">
            <a:avLst/>
          </a:prstGeom>
        </p:spPr>
      </p:pic>
      <p:sp>
        <p:nvSpPr>
          <p:cNvPr id="13"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
        <p:nvSpPr>
          <p:cNvPr id="14" name="タイトル 1"/>
          <p:cNvSpPr txBox="1">
            <a:spLocks/>
          </p:cNvSpPr>
          <p:nvPr/>
        </p:nvSpPr>
        <p:spPr>
          <a:xfrm>
            <a:off x="1805856" y="27732"/>
            <a:ext cx="6385644" cy="7634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pPr>
            <a:r>
              <a:rPr lang="en-US" altLang="ja-JP" sz="3200" dirty="0">
                <a:latin typeface="メイリオ" panose="020B0604030504040204" pitchFamily="50" charset="-128"/>
                <a:ea typeface="メイリオ" panose="020B0604030504040204" pitchFamily="50" charset="-128"/>
              </a:rPr>
              <a:t>RDF</a:t>
            </a:r>
            <a:r>
              <a:rPr lang="ja-JP" altLang="en-US" sz="3200" dirty="0">
                <a:latin typeface="メイリオ" panose="020B0604030504040204" pitchFamily="50" charset="-128"/>
                <a:ea typeface="メイリオ" panose="020B0604030504040204" pitchFamily="50" charset="-128"/>
              </a:rPr>
              <a:t>によるデータの統合と検索</a:t>
            </a:r>
          </a:p>
        </p:txBody>
      </p:sp>
      <p:pic>
        <p:nvPicPr>
          <p:cNvPr id="16" name="図 15" descr="RDF.003.tiff"/>
          <p:cNvPicPr>
            <a:picLocks noChangeAspect="1"/>
          </p:cNvPicPr>
          <p:nvPr/>
        </p:nvPicPr>
        <p:blipFill rotWithShape="1">
          <a:blip r:embed="rId4" cstate="print">
            <a:extLst>
              <a:ext uri="{28A0092B-C50C-407E-A947-70E740481C1C}">
                <a14:useLocalDpi xmlns:a14="http://schemas.microsoft.com/office/drawing/2010/main"/>
              </a:ext>
            </a:extLst>
          </a:blip>
          <a:srcRect l="-495"/>
          <a:stretch/>
        </p:blipFill>
        <p:spPr>
          <a:xfrm>
            <a:off x="0" y="922985"/>
            <a:ext cx="4972050" cy="1755921"/>
          </a:xfrm>
          <a:prstGeom prst="rect">
            <a:avLst/>
          </a:prstGeom>
        </p:spPr>
      </p:pic>
      <p:sp>
        <p:nvSpPr>
          <p:cNvPr id="18" name="テキスト ボックス 17"/>
          <p:cNvSpPr txBox="1"/>
          <p:nvPr/>
        </p:nvSpPr>
        <p:spPr>
          <a:xfrm>
            <a:off x="449025" y="2760206"/>
            <a:ext cx="4430156" cy="1015663"/>
          </a:xfrm>
          <a:prstGeom prst="rect">
            <a:avLst/>
          </a:prstGeom>
          <a:noFill/>
        </p:spPr>
        <p:txBody>
          <a:bodyPr wrap="square" rtlCol="0">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共通する要素を重ね合わせることで、異なる種類の情報をつなげたネットワーク（</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グラフ構造）を作る</a:t>
            </a:r>
            <a:endParaRPr kumimoji="1"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972050" y="2171700"/>
            <a:ext cx="264319" cy="435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p:cNvSpPr/>
          <p:nvPr/>
        </p:nvSpPr>
        <p:spPr>
          <a:xfrm>
            <a:off x="432197" y="947057"/>
            <a:ext cx="4672012" cy="1660412"/>
          </a:xfrm>
          <a:prstGeom prst="wedgeRoundRectCallout">
            <a:avLst>
              <a:gd name="adj1" fmla="val 55020"/>
              <a:gd name="adj2" fmla="val 44430"/>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49025" y="4828643"/>
            <a:ext cx="5339455" cy="707886"/>
          </a:xfrm>
          <a:prstGeom prst="rect">
            <a:avLst/>
          </a:prstGeom>
          <a:noFill/>
        </p:spPr>
        <p:txBody>
          <a:bodyPr wrap="square" rtlCol="0">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グラフの部分構造を検索して抽出することで、</a:t>
            </a:r>
            <a:r>
              <a:rPr kumimoji="1"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つの</a:t>
            </a:r>
            <a:r>
              <a:rPr kumimoji="1"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事柄等の関係性を見出す</a:t>
            </a:r>
          </a:p>
        </p:txBody>
      </p:sp>
      <p:sp>
        <p:nvSpPr>
          <p:cNvPr id="23" name="上矢印 22"/>
          <p:cNvSpPr/>
          <p:nvPr/>
        </p:nvSpPr>
        <p:spPr>
          <a:xfrm rot="13630860">
            <a:off x="4164274" y="3069946"/>
            <a:ext cx="500062" cy="169740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44295" y="5715607"/>
            <a:ext cx="8550718" cy="461665"/>
          </a:xfrm>
          <a:prstGeom prst="rect">
            <a:avLst/>
          </a:prstGeom>
          <a:noFill/>
        </p:spPr>
        <p:txBody>
          <a:bodyPr wrap="square" rtlCol="0">
            <a:spAutoFit/>
          </a:bodyPr>
          <a:lstStyle/>
          <a:p>
            <a:r>
              <a:rPr lang="en-US" altLang="ja-JP" sz="24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RDF</a:t>
            </a:r>
            <a:r>
              <a:rPr lang="ja-JP" altLang="en-US" sz="24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データの作成や利用法に関する講習会も開催</a:t>
            </a:r>
            <a:endParaRPr kumimoji="1" lang="ja-JP" altLang="en-US" sz="24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67222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766" y="1087915"/>
            <a:ext cx="9000000" cy="547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161"/>
          <p:cNvSpPr txBox="1">
            <a:spLocks noChangeArrowheads="1"/>
          </p:cNvSpPr>
          <p:nvPr/>
        </p:nvSpPr>
        <p:spPr bwMode="auto">
          <a:xfrm>
            <a:off x="1562099" y="68264"/>
            <a:ext cx="7442202" cy="81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多種多様な生命科学のデータを一括で扱うために</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NBDC RDF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ポータル</a:t>
            </a:r>
          </a:p>
        </p:txBody>
      </p:sp>
      <p:sp>
        <p:nvSpPr>
          <p:cNvPr id="17" name="Text Box 161"/>
          <p:cNvSpPr txBox="1">
            <a:spLocks noChangeArrowheads="1"/>
          </p:cNvSpPr>
          <p:nvPr/>
        </p:nvSpPr>
        <p:spPr bwMode="auto">
          <a:xfrm>
            <a:off x="3190876" y="3226447"/>
            <a:ext cx="5813426" cy="850710"/>
          </a:xfrm>
          <a:prstGeom prst="rect">
            <a:avLst/>
          </a:prstGeom>
          <a:solidFill>
            <a:schemeClr val="bg2">
              <a:lumMod val="20000"/>
              <a:lumOff val="80000"/>
            </a:schemeClr>
          </a:solidFill>
          <a:ln>
            <a:solidFill>
              <a:schemeClr val="accent6"/>
            </a:solidFill>
          </a:ln>
          <a:extLst/>
        </p:spPr>
        <p:txBody>
          <a:bodyPr wrap="square" lIns="77925" tIns="72000"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RDF</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形式でダウンロードできる他、</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間を繋ぐような複雑な検索を試せます</a:t>
            </a:r>
            <a:endPar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81</a:t>
            </a:fld>
            <a:endParaRPr lang="en-US" altLang="ja-JP"/>
          </a:p>
        </p:txBody>
      </p:sp>
      <p:sp>
        <p:nvSpPr>
          <p:cNvPr id="7" name="フローチャート : 準備 11"/>
          <p:cNvSpPr/>
          <p:nvPr/>
        </p:nvSpPr>
        <p:spPr>
          <a:xfrm>
            <a:off x="87075" y="523291"/>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56890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1805856" y="27732"/>
            <a:ext cx="6385644" cy="763488"/>
          </a:xfrm>
        </p:spPr>
        <p:txBody>
          <a:bodyPr>
            <a:normAutofit/>
          </a:bodyPr>
          <a:lstStyle/>
          <a:p>
            <a:pPr algn="l"/>
            <a:r>
              <a:rPr kumimoji="1" lang="ja-JP" altLang="en-US" sz="3200" dirty="0">
                <a:latin typeface="メイリオ" panose="020B0604030504040204" pitchFamily="50" charset="-128"/>
                <a:ea typeface="メイリオ" panose="020B0604030504040204" pitchFamily="50" charset="-128"/>
              </a:rPr>
              <a:t>データ共有に関する我が国の課題</a:t>
            </a:r>
          </a:p>
        </p:txBody>
      </p:sp>
      <p:sp>
        <p:nvSpPr>
          <p:cNvPr id="3" name="コンテンツ プレースホルダー 2"/>
          <p:cNvSpPr>
            <a:spLocks noGrp="1"/>
          </p:cNvSpPr>
          <p:nvPr>
            <p:ph idx="4294967295"/>
          </p:nvPr>
        </p:nvSpPr>
        <p:spPr>
          <a:xfrm>
            <a:off x="592138" y="1052736"/>
            <a:ext cx="8551862" cy="5527253"/>
          </a:xfrm>
        </p:spPr>
        <p:txBody>
          <a:bodyPr>
            <a:normAutofit fontScale="62500" lnSpcReduction="20000"/>
          </a:bodyPr>
          <a:lstStyle/>
          <a:p>
            <a:r>
              <a:rPr kumimoji="1" lang="ja-JP" altLang="en-US" dirty="0">
                <a:latin typeface="メイリオ" panose="020B0604030504040204" pitchFamily="50" charset="-128"/>
                <a:ea typeface="メイリオ" panose="020B0604030504040204" pitchFamily="50" charset="-128"/>
              </a:rPr>
              <a:t>データ共有に関する</a:t>
            </a:r>
            <a:r>
              <a:rPr lang="ja-JP" altLang="en-US" dirty="0">
                <a:latin typeface="メイリオ" panose="020B0604030504040204" pitchFamily="50" charset="-128"/>
                <a:ea typeface="メイリオ" panose="020B0604030504040204" pitchFamily="50" charset="-128"/>
              </a:rPr>
              <a:t>国</a:t>
            </a:r>
            <a:r>
              <a:rPr kumimoji="1" lang="ja-JP" altLang="en-US" dirty="0">
                <a:latin typeface="メイリオ" panose="020B0604030504040204" pitchFamily="50" charset="-128"/>
                <a:ea typeface="メイリオ" panose="020B0604030504040204" pitchFamily="50" charset="-128"/>
              </a:rPr>
              <a:t>レベルのルール、ガイドライン欠如</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データ生産者のデータ所有意識</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研究者へのインセンティブ付与の仕組み</a:t>
            </a:r>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機微情報の</a:t>
            </a:r>
            <a:r>
              <a:rPr kumimoji="1" lang="en-US" altLang="ja-JP" dirty="0">
                <a:latin typeface="メイリオ" panose="020B0604030504040204" pitchFamily="50" charset="-128"/>
                <a:ea typeface="メイリオ" panose="020B0604030504040204" pitchFamily="50" charset="-128"/>
              </a:rPr>
              <a:t>DB</a:t>
            </a:r>
            <a:r>
              <a:rPr kumimoji="1" lang="ja-JP" altLang="en-US" dirty="0">
                <a:latin typeface="メイリオ" panose="020B0604030504040204" pitchFamily="50" charset="-128"/>
                <a:ea typeface="メイリオ" panose="020B0604030504040204" pitchFamily="50" charset="-128"/>
              </a:rPr>
              <a:t>化のための国レベルのルール、ガイドライン欠如</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パーソナルゲノム等の共有と保護のバランス</a:t>
            </a:r>
            <a:endParaRPr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国外からの利用への対応</a:t>
            </a:r>
            <a:endParaRPr kumimoji="1"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AMED</a:t>
            </a:r>
            <a:r>
              <a:rPr kumimoji="1" lang="ja-JP" altLang="en-US" dirty="0">
                <a:latin typeface="メイリオ" panose="020B0604030504040204" pitchFamily="50" charset="-128"/>
                <a:ea typeface="メイリオ" panose="020B0604030504040204" pitchFamily="50" charset="-128"/>
              </a:rPr>
              <a:t>との連携</a:t>
            </a:r>
            <a:endParaRPr kumimoji="1" lang="en-US" altLang="ja-JP" dirty="0">
              <a:latin typeface="メイリオ" panose="020B0604030504040204" pitchFamily="50" charset="-128"/>
              <a:ea typeface="メイリオ" panose="020B0604030504040204" pitchFamily="50" charset="-128"/>
            </a:endParaRPr>
          </a:p>
          <a:p>
            <a:pPr lvl="1"/>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人員、予算の圧倒的な不足</a:t>
            </a:r>
            <a:endParaRPr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欧米の</a:t>
            </a:r>
            <a:r>
              <a:rPr kumimoji="1" lang="en-US" altLang="ja-JP" dirty="0">
                <a:latin typeface="メイリオ" panose="020B0604030504040204" pitchFamily="50" charset="-128"/>
                <a:ea typeface="メイリオ" panose="020B0604030504040204" pitchFamily="50" charset="-128"/>
              </a:rPr>
              <a:t>DB</a:t>
            </a:r>
            <a:r>
              <a:rPr kumimoji="1" lang="ja-JP" altLang="en-US" dirty="0">
                <a:latin typeface="メイリオ" panose="020B0604030504040204" pitchFamily="50" charset="-128"/>
                <a:ea typeface="メイリオ" panose="020B0604030504040204" pitchFamily="50" charset="-128"/>
              </a:rPr>
              <a:t>センターとの規模とは桁違い</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ライフ分野のデータの特殊性、解析の複雑さ</a:t>
            </a:r>
            <a:endParaRPr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バイオインフォマティクス人材の発掘、養成</a:t>
            </a:r>
            <a:endParaRPr kumimoji="1"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持続可能な体制、予算の仕組みの</a:t>
            </a:r>
            <a:r>
              <a:rPr lang="ja-JP" altLang="en-US" dirty="0">
                <a:latin typeface="メイリオ" panose="020B0604030504040204" pitchFamily="50" charset="-128"/>
                <a:ea typeface="メイリオ" panose="020B0604030504040204" pitchFamily="50" charset="-128"/>
              </a:rPr>
              <a:t>構築</a:t>
            </a:r>
            <a:endParaRPr kumimoji="1"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データ量の爆発への対応</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新たな種類のデータへの対応（フォーマット、オントロジー、品質管理）</a:t>
            </a:r>
            <a:endParaRPr lang="en-US" altLang="ja-JP" dirty="0">
              <a:latin typeface="メイリオ" panose="020B0604030504040204" pitchFamily="50" charset="-128"/>
              <a:ea typeface="メイリオ" panose="020B0604030504040204" pitchFamily="50" charset="-128"/>
            </a:endParaRPr>
          </a:p>
          <a:p>
            <a:pPr lvl="1"/>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産出データの共有からプロジェクトの立案、実行時への貢献</a:t>
            </a:r>
            <a:endParaRPr kumimoji="1" lang="ja-JP" altLang="en-US" dirty="0">
              <a:latin typeface="メイリオ" panose="020B0604030504040204" pitchFamily="50" charset="-128"/>
              <a:ea typeface="メイリオ" panose="020B0604030504040204" pitchFamily="50" charset="-128"/>
            </a:endParaRPr>
          </a:p>
        </p:txBody>
      </p:sp>
      <p:sp>
        <p:nvSpPr>
          <p:cNvPr id="8" name="フローチャート : 準備 11"/>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
        <p:nvSpPr>
          <p:cNvPr id="4" name="円形吹き出し 3"/>
          <p:cNvSpPr/>
          <p:nvPr/>
        </p:nvSpPr>
        <p:spPr>
          <a:xfrm>
            <a:off x="7559824" y="1198086"/>
            <a:ext cx="1584176" cy="792088"/>
          </a:xfrm>
          <a:prstGeom prst="wedgeEllipseCallout">
            <a:avLst>
              <a:gd name="adj1" fmla="val -22476"/>
              <a:gd name="adj2" fmla="val -138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まだまだある</a:t>
            </a:r>
          </a:p>
        </p:txBody>
      </p:sp>
      <p:sp>
        <p:nvSpPr>
          <p:cNvPr id="6" name="スライド番号プレースホルダー 5"/>
          <p:cNvSpPr>
            <a:spLocks noGrp="1"/>
          </p:cNvSpPr>
          <p:nvPr>
            <p:ph type="sldNum" sz="quarter" idx="12"/>
          </p:nvPr>
        </p:nvSpPr>
        <p:spPr/>
        <p:txBody>
          <a:bodyPr/>
          <a:lstStyle/>
          <a:p>
            <a:pPr>
              <a:defRPr/>
            </a:pPr>
            <a:fld id="{86EE3BCA-E093-6943-9DB2-5EBC387AED03}" type="slidenum">
              <a:rPr lang="en-US" altLang="ja-JP" smtClean="0"/>
              <a:pPr>
                <a:defRPr/>
              </a:pPr>
              <a:t>82</a:t>
            </a:fld>
            <a:endParaRPr lang="en-US" altLang="ja-JP"/>
          </a:p>
        </p:txBody>
      </p:sp>
    </p:spTree>
    <p:extLst>
      <p:ext uri="{BB962C8B-B14F-4D97-AF65-F5344CB8AC3E}">
        <p14:creationId xmlns:p14="http://schemas.microsoft.com/office/powerpoint/2010/main" val="6138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36E5EC-C541-4702-9D3C-92E5EE72598C}"/>
              </a:ext>
            </a:extLst>
          </p:cNvPr>
          <p:cNvPicPr>
            <a:picLocks noChangeAspect="1"/>
          </p:cNvPicPr>
          <p:nvPr/>
        </p:nvPicPr>
        <p:blipFill>
          <a:blip r:embed="rId3"/>
          <a:stretch>
            <a:fillRect/>
          </a:stretch>
        </p:blipFill>
        <p:spPr>
          <a:xfrm>
            <a:off x="2652269" y="619268"/>
            <a:ext cx="5785055" cy="5619463"/>
          </a:xfrm>
          <a:prstGeom prst="rect">
            <a:avLst/>
          </a:prstGeom>
          <a:ln>
            <a:solidFill>
              <a:srgbClr val="0070C0"/>
            </a:solidFill>
          </a:ln>
        </p:spPr>
      </p:pic>
      <p:sp>
        <p:nvSpPr>
          <p:cNvPr id="5" name="テキスト ボックス 4"/>
          <p:cNvSpPr txBox="1"/>
          <p:nvPr/>
        </p:nvSpPr>
        <p:spPr>
          <a:xfrm>
            <a:off x="1433764" y="56256"/>
            <a:ext cx="6747710" cy="523220"/>
          </a:xfrm>
          <a:prstGeom prst="rect">
            <a:avLst/>
          </a:prstGeom>
          <a:noFill/>
        </p:spPr>
        <p:txBody>
          <a:bodyPr wrap="squar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サービス活用に関する</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情報提供のお願い</a:t>
            </a:r>
          </a:p>
        </p:txBody>
      </p:sp>
      <p:pic>
        <p:nvPicPr>
          <p:cNvPr id="7" name="図 6">
            <a:extLst>
              <a:ext uri="{FF2B5EF4-FFF2-40B4-BE49-F238E27FC236}">
                <a16:creationId xmlns:a16="http://schemas.microsoft.com/office/drawing/2014/main" id="{4F192EB4-85AA-1744-AC05-A89FD37318C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3196" y="1164778"/>
            <a:ext cx="5081648" cy="5309361"/>
          </a:xfrm>
          <a:prstGeom prst="rect">
            <a:avLst/>
          </a:prstGeom>
          <a:ln>
            <a:noFill/>
          </a:ln>
          <a:effectLst>
            <a:outerShdw blurRad="317500" dist="139700" dir="4020000" sx="99000" sy="99000" algn="tl" rotWithShape="0">
              <a:srgbClr val="333333">
                <a:alpha val="78000"/>
              </a:srgbClr>
            </a:outerShdw>
          </a:effectLst>
        </p:spPr>
      </p:pic>
      <p:sp>
        <p:nvSpPr>
          <p:cNvPr id="6" name="正方形/長方形 5"/>
          <p:cNvSpPr/>
          <p:nvPr/>
        </p:nvSpPr>
        <p:spPr>
          <a:xfrm>
            <a:off x="6963717" y="1855830"/>
            <a:ext cx="1562100" cy="55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カーブ矢印 7"/>
          <p:cNvSpPr/>
          <p:nvPr/>
        </p:nvSpPr>
        <p:spPr>
          <a:xfrm rot="6053041">
            <a:off x="5931041" y="-323626"/>
            <a:ext cx="857387" cy="2749062"/>
          </a:xfrm>
          <a:prstGeom prst="curvedRightArrow">
            <a:avLst>
              <a:gd name="adj1" fmla="val 25000"/>
              <a:gd name="adj2" fmla="val 50000"/>
              <a:gd name="adj3" fmla="val 37998"/>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ローチャート : 準備 11"/>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7</a:t>
            </a:r>
            <a:endParaRPr kumimoji="1" lang="ja-JP" altLang="en-US"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83</a:t>
            </a:fld>
            <a:endParaRPr lang="en-US" altLang="ja-JP"/>
          </a:p>
        </p:txBody>
      </p:sp>
    </p:spTree>
    <p:extLst>
      <p:ext uri="{BB962C8B-B14F-4D97-AF65-F5344CB8AC3E}">
        <p14:creationId xmlns:p14="http://schemas.microsoft.com/office/powerpoint/2010/main" val="272707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artisticGlowDiffused trans="44000"/>
                    </a14:imgEffect>
                  </a14:imgLayer>
                </a14:imgProps>
              </a:ext>
              <a:ext uri="{28A0092B-C50C-407E-A947-70E740481C1C}">
                <a14:useLocalDpi xmlns:a14="http://schemas.microsoft.com/office/drawing/2010/main"/>
              </a:ext>
            </a:extLst>
          </a:blip>
          <a:stretch>
            <a:fillRect/>
          </a:stretch>
        </p:blipFill>
        <p:spPr>
          <a:xfrm>
            <a:off x="1654552" y="720729"/>
            <a:ext cx="5833432" cy="5483157"/>
          </a:xfrm>
          <a:prstGeom prst="rect">
            <a:avLst/>
          </a:prstGeom>
          <a:ln w="19050">
            <a:noFill/>
          </a:ln>
        </p:spPr>
      </p:pic>
      <p:sp>
        <p:nvSpPr>
          <p:cNvPr id="14338" name="Rectangle 6"/>
          <p:cNvSpPr>
            <a:spLocks noChangeArrowheads="1"/>
          </p:cNvSpPr>
          <p:nvPr/>
        </p:nvSpPr>
        <p:spPr bwMode="auto">
          <a:xfrm>
            <a:off x="2931" y="3409954"/>
            <a:ext cx="9144000" cy="42863"/>
          </a:xfrm>
          <a:prstGeom prst="rect">
            <a:avLst/>
          </a:prstGeom>
          <a:gradFill rotWithShape="1">
            <a:gsLst>
              <a:gs pos="0">
                <a:schemeClr val="bg1"/>
              </a:gs>
              <a:gs pos="100000">
                <a:srgbClr val="0099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nchor="ctr"/>
          <a:lstStyle/>
          <a:p>
            <a:endParaRPr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42" name="Text Box 161"/>
          <p:cNvSpPr txBox="1">
            <a:spLocks noChangeArrowheads="1"/>
          </p:cNvSpPr>
          <p:nvPr/>
        </p:nvSpPr>
        <p:spPr bwMode="auto">
          <a:xfrm>
            <a:off x="2184261" y="2367813"/>
            <a:ext cx="4774020" cy="167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3200" dirty="0">
                <a:latin typeface="メイリオ" pitchFamily="50" charset="-128"/>
                <a:ea typeface="メイリオ" pitchFamily="50" charset="-128"/>
                <a:cs typeface="メイリオ" pitchFamily="50" charset="-128"/>
              </a:rPr>
              <a:t>NBDC</a:t>
            </a:r>
            <a:r>
              <a:rPr lang="ja-JP" altLang="en-US" sz="3200" dirty="0">
                <a:latin typeface="メイリオ" pitchFamily="50" charset="-128"/>
                <a:ea typeface="メイリオ" pitchFamily="50" charset="-128"/>
                <a:cs typeface="メイリオ" pitchFamily="50" charset="-128"/>
              </a:rPr>
              <a:t>ポータルサイト</a:t>
            </a:r>
            <a:endParaRPr lang="en-US" altLang="ja-JP" sz="3200" dirty="0">
              <a:latin typeface="メイリオ" pitchFamily="50" charset="-128"/>
              <a:ea typeface="メイリオ" pitchFamily="50" charset="-128"/>
              <a:cs typeface="メイリオ" pitchFamily="50" charset="-128"/>
            </a:endParaRPr>
          </a:p>
          <a:p>
            <a:pPr algn="ctr"/>
            <a:r>
              <a:rPr lang="en-US" altLang="ja-JP" dirty="0">
                <a:latin typeface="メイリオ" pitchFamily="50" charset="-128"/>
                <a:ea typeface="メイリオ" pitchFamily="50" charset="-128"/>
                <a:cs typeface="メイリオ" pitchFamily="50" charset="-128"/>
                <a:hlinkClick r:id="rId5"/>
              </a:rPr>
              <a:t>https://biosciencedbc.jp/</a:t>
            </a:r>
            <a:endParaRPr lang="en-US" altLang="ja-JP" dirty="0">
              <a:latin typeface="メイリオ" pitchFamily="50" charset="-128"/>
              <a:ea typeface="メイリオ" pitchFamily="50" charset="-128"/>
              <a:cs typeface="メイリオ" pitchFamily="50" charset="-128"/>
            </a:endParaRPr>
          </a:p>
          <a:p>
            <a:pPr algn="ctr"/>
            <a:r>
              <a:rPr lang="ja-JP" altLang="en-US" dirty="0">
                <a:latin typeface="メイリオ" pitchFamily="50" charset="-128"/>
                <a:ea typeface="メイリオ" pitchFamily="50" charset="-128"/>
                <a:cs typeface="メイリオ" pitchFamily="50" charset="-128"/>
              </a:rPr>
              <a:t>講習会についてのお問い合わせは</a:t>
            </a:r>
            <a:endParaRPr lang="en-US" altLang="ja-JP" dirty="0">
              <a:latin typeface="メイリオ" pitchFamily="50" charset="-128"/>
              <a:ea typeface="メイリオ" pitchFamily="50" charset="-128"/>
              <a:cs typeface="メイリオ" pitchFamily="50" charset="-128"/>
            </a:endParaRPr>
          </a:p>
          <a:p>
            <a:pPr algn="ctr"/>
            <a:r>
              <a:rPr lang="en-US" altLang="ja-JP" dirty="0">
                <a:latin typeface="メイリオ" pitchFamily="50" charset="-128"/>
                <a:ea typeface="メイリオ" pitchFamily="50" charset="-128"/>
                <a:cs typeface="メイリオ" pitchFamily="50" charset="-128"/>
                <a:hlinkClick r:id="rId6"/>
              </a:rPr>
              <a:t>ajacs@biosciencedbc.jp</a:t>
            </a:r>
            <a:endParaRPr lang="ja-JP" altLang="en-US" dirty="0">
              <a:latin typeface="メイリオ" pitchFamily="50" charset="-128"/>
              <a:ea typeface="メイリオ" pitchFamily="50" charset="-128"/>
              <a:cs typeface="メイリオ" pitchFamily="50" charset="-128"/>
            </a:endParaRPr>
          </a:p>
        </p:txBody>
      </p:sp>
      <p:sp>
        <p:nvSpPr>
          <p:cNvPr id="14344" name="Text Box 17"/>
          <p:cNvSpPr txBox="1">
            <a:spLocks noChangeArrowheads="1"/>
          </p:cNvSpPr>
          <p:nvPr/>
        </p:nvSpPr>
        <p:spPr bwMode="auto">
          <a:xfrm>
            <a:off x="4307190" y="720729"/>
            <a:ext cx="465149" cy="44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25" tIns="38963" rIns="77925" bIns="38963">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ja-JP" altLang="en-US" dirty="0">
                <a:latin typeface="メイリオ" pitchFamily="50" charset="-128"/>
                <a:ea typeface="メイリオ" pitchFamily="50" charset="-128"/>
                <a:cs typeface="メイリオ" pitchFamily="50" charset="-128"/>
              </a:rPr>
              <a:t>　</a:t>
            </a:r>
          </a:p>
        </p:txBody>
      </p:sp>
      <p:pic>
        <p:nvPicPr>
          <p:cNvPr id="10" name="図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424" y="5794861"/>
            <a:ext cx="2574680" cy="546841"/>
          </a:xfrm>
          <a:prstGeom prst="rect">
            <a:avLst/>
          </a:prstGeom>
        </p:spPr>
      </p:pic>
      <p:sp>
        <p:nvSpPr>
          <p:cNvPr id="3" name="スライド番号プレースホルダー 2"/>
          <p:cNvSpPr>
            <a:spLocks noGrp="1"/>
          </p:cNvSpPr>
          <p:nvPr>
            <p:ph type="sldNum" sz="quarter" idx="12"/>
          </p:nvPr>
        </p:nvSpPr>
        <p:spPr/>
        <p:txBody>
          <a:bodyPr/>
          <a:lstStyle/>
          <a:p>
            <a:pPr>
              <a:defRPr/>
            </a:pPr>
            <a:fld id="{86EE3BCA-E093-6943-9DB2-5EBC387AED03}" type="slidenum">
              <a:rPr lang="en-US" altLang="ja-JP" smtClean="0"/>
              <a:pPr>
                <a:defRPr/>
              </a:pPr>
              <a:t>84</a:t>
            </a:fld>
            <a:endParaRPr lang="en-US" altLang="ja-JP"/>
          </a:p>
        </p:txBody>
      </p:sp>
      <p:sp>
        <p:nvSpPr>
          <p:cNvPr id="2" name="横巻き 1"/>
          <p:cNvSpPr/>
          <p:nvPr/>
        </p:nvSpPr>
        <p:spPr>
          <a:xfrm>
            <a:off x="889855" y="4171950"/>
            <a:ext cx="7362825" cy="118983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講習会終了時のアンケート、ならびに</a:t>
            </a:r>
            <a:endParaRPr kumimoji="1" lang="en-US" altLang="ja-JP" dirty="0"/>
          </a:p>
          <a:p>
            <a:pPr algn="ctr"/>
            <a:r>
              <a:rPr lang="ja-JP" altLang="en-US" dirty="0"/>
              <a:t>後日お送りするフォローアップのアンケートへの</a:t>
            </a:r>
            <a:endParaRPr lang="en-US" altLang="ja-JP" dirty="0"/>
          </a:p>
          <a:p>
            <a:pPr algn="ctr"/>
            <a:r>
              <a:rPr kumimoji="1" lang="ja-JP" altLang="en-US" dirty="0"/>
              <a:t>ご協力をよろしくお願いします。</a:t>
            </a:r>
          </a:p>
        </p:txBody>
      </p:sp>
    </p:spTree>
    <p:extLst>
      <p:ext uri="{BB962C8B-B14F-4D97-AF65-F5344CB8AC3E}">
        <p14:creationId xmlns:p14="http://schemas.microsoft.com/office/powerpoint/2010/main" val="198580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txBox="1">
            <a:spLocks noChangeArrowheads="1"/>
          </p:cNvSpPr>
          <p:nvPr/>
        </p:nvSpPr>
        <p:spPr>
          <a:xfrm>
            <a:off x="901700" y="84695"/>
            <a:ext cx="5546692" cy="564016"/>
          </a:xfrm>
          <a:prstGeom prst="rect">
            <a:avLst/>
          </a:prstGeom>
        </p:spPr>
        <p:txBody>
          <a:bodyPr rIns="166398"/>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57150" fontAlgn="auto">
              <a:spcAft>
                <a:spcPts val="0"/>
              </a:spcAft>
              <a:defRPr/>
            </a:pPr>
            <a:r>
              <a:rPr lang="ja-JP" altLang="en-US" sz="2800" dirty="0">
                <a:solidFill>
                  <a:schemeClr val="tx1">
                    <a:lumMod val="95000"/>
                    <a:lumOff val="5000"/>
                  </a:schemeClr>
                </a:solidFill>
                <a:latin typeface="メイリオ" panose="020B0604030504040204" pitchFamily="50" charset="-128"/>
                <a:ea typeface="メイリオ" panose="020B0604030504040204" pitchFamily="50" charset="-128"/>
                <a:cs typeface="メイリオ" panose="020B0604030504040204" pitchFamily="50" charset="-128"/>
              </a:rPr>
              <a:t>バンク型データベースとは</a:t>
            </a:r>
          </a:p>
        </p:txBody>
      </p:sp>
      <p:sp>
        <p:nvSpPr>
          <p:cNvPr id="4" name="Rectangle 15"/>
          <p:cNvSpPr txBox="1">
            <a:spLocks noChangeArrowheads="1"/>
          </p:cNvSpPr>
          <p:nvPr/>
        </p:nvSpPr>
        <p:spPr>
          <a:xfrm>
            <a:off x="491022" y="950059"/>
            <a:ext cx="7899141" cy="3112038"/>
          </a:xfrm>
          <a:prstGeom prst="rect">
            <a:avLst/>
          </a:prstGeom>
        </p:spPr>
        <p:txBody>
          <a:bodyPr rIns="166398"/>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fontAlgn="auto">
              <a:spcAft>
                <a:spcPts val="0"/>
              </a:spcAft>
              <a:buFontTx/>
              <a:buBlip>
                <a:blip r:embed="rId3"/>
              </a:buBlip>
              <a:defRP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DDBJ/</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GenBank</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/ENA</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および</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wwPDB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では、全世界で解読された塩基配列および立体構造情報を、</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82638" lvl="1" fontAlgn="auto">
              <a:lnSpc>
                <a:spcPct val="150000"/>
              </a:lnSpc>
              <a:spcAft>
                <a:spcPts val="0"/>
              </a:spcAft>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査定して受け入れ</a:t>
            </a:r>
          </a:p>
          <a:p>
            <a:pPr marL="782638" lvl="1" fontAlgn="auto">
              <a:lnSpc>
                <a:spcPct val="150000"/>
              </a:lnSpc>
              <a:spcAft>
                <a:spcPts val="0"/>
              </a:spcAft>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データベースに蓄積し</a:t>
            </a:r>
          </a:p>
          <a:p>
            <a:pPr marL="782638" lvl="1" fontAlgn="auto">
              <a:lnSpc>
                <a:spcPct val="150000"/>
              </a:lnSpc>
              <a:spcAft>
                <a:spcPts val="0"/>
              </a:spcAft>
              <a:buFontTx/>
              <a:buBlip>
                <a:blip r:embed="rId4"/>
              </a:buBlip>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公開して共有する</a:t>
            </a:r>
          </a:p>
          <a:p>
            <a:pPr marL="496888" lvl="1" indent="0" fontAlgn="auto">
              <a:spcAft>
                <a:spcPts val="0"/>
              </a:spcAft>
              <a:buNone/>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accession number</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を付与</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フローチャート : 準備 12"/>
          <p:cNvSpPr/>
          <p:nvPr/>
        </p:nvSpPr>
        <p:spPr>
          <a:xfrm>
            <a:off x="177800" y="496914"/>
            <a:ext cx="723900" cy="355600"/>
          </a:xfrm>
          <a:prstGeom prst="flowChartPrepa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491022" y="5683768"/>
            <a:ext cx="8304245"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塩基配列や立体構造以外のデータについても、</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リポジトリへの登録が求められるようになっている</a:t>
            </a:r>
          </a:p>
        </p:txBody>
      </p:sp>
      <p:sp>
        <p:nvSpPr>
          <p:cNvPr id="9" name="下矢印 31"/>
          <p:cNvSpPr/>
          <p:nvPr/>
        </p:nvSpPr>
        <p:spPr>
          <a:xfrm>
            <a:off x="3511001" y="5132335"/>
            <a:ext cx="570345" cy="512752"/>
          </a:xfrm>
          <a:prstGeom prst="downArrow">
            <a:avLst/>
          </a:prstGeom>
        </p:spPr>
        <p:style>
          <a:lnRef idx="1">
            <a:schemeClr val="dk1"/>
          </a:lnRef>
          <a:fillRef idx="2">
            <a:schemeClr val="dk1"/>
          </a:fillRef>
          <a:effectRef idx="1">
            <a:schemeClr val="dk1"/>
          </a:effectRef>
          <a:fontRef idx="minor">
            <a:schemeClr val="dk1"/>
          </a:fontRef>
        </p:style>
        <p:txBody>
          <a:bodyPr lIns="77925" tIns="38963" rIns="77925" bIns="38963" anchor="ctr"/>
          <a:lstStyle/>
          <a:p>
            <a:pPr algn="ct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1553674" y="542046"/>
            <a:ext cx="7832922"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（→提出されたデータを受け取り公開する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を広く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リポジトリと呼ぶ）</a:t>
            </a:r>
          </a:p>
        </p:txBody>
      </p:sp>
      <p:sp>
        <p:nvSpPr>
          <p:cNvPr id="2" name="テキスト ボックス 1"/>
          <p:cNvSpPr txBox="1"/>
          <p:nvPr/>
        </p:nvSpPr>
        <p:spPr>
          <a:xfrm>
            <a:off x="1441708" y="4127904"/>
            <a:ext cx="6921500" cy="1015663"/>
          </a:xfrm>
          <a:prstGeom prst="rect">
            <a:avLst/>
          </a:prstGeom>
          <a:noFill/>
        </p:spPr>
        <p:txBody>
          <a:bodyPr wrap="square" rtlCol="0">
            <a:spAutoFit/>
          </a:bodyPr>
          <a:lstStyle/>
          <a:p>
            <a:pPr marL="0" indent="0" fontAlgn="auto">
              <a:lnSpc>
                <a:spcPct val="150000"/>
              </a:lnSpc>
              <a:spcAft>
                <a:spcPts val="0"/>
              </a:spcAft>
              <a:buNone/>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論文を投稿する際には、雑誌側から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fontAlgn="auto">
              <a:spcAft>
                <a:spcPts val="0"/>
              </a:spcAft>
              <a:buNone/>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accession number</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の記載を求められる</a:t>
            </a:r>
          </a:p>
        </p:txBody>
      </p:sp>
      <p:sp>
        <p:nvSpPr>
          <p:cNvPr id="10" name="下矢印 31"/>
          <p:cNvSpPr/>
          <p:nvPr/>
        </p:nvSpPr>
        <p:spPr>
          <a:xfrm rot="16200000">
            <a:off x="872905" y="4188439"/>
            <a:ext cx="570345" cy="512752"/>
          </a:xfrm>
          <a:prstGeom prst="downArrow">
            <a:avLst/>
          </a:prstGeom>
        </p:spPr>
        <p:style>
          <a:lnRef idx="1">
            <a:schemeClr val="dk1"/>
          </a:lnRef>
          <a:fillRef idx="2">
            <a:schemeClr val="dk1"/>
          </a:fillRef>
          <a:effectRef idx="1">
            <a:schemeClr val="dk1"/>
          </a:effectRef>
          <a:fontRef idx="minor">
            <a:schemeClr val="dk1"/>
          </a:fontRef>
        </p:style>
        <p:txBody>
          <a:bodyPr lIns="77925" tIns="38963" rIns="77925" bIns="38963" anchor="ctr"/>
          <a:lstStyle/>
          <a:p>
            <a:pPr algn="ctr">
              <a:defRPr/>
            </a:pP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スライド番号プレースホルダー 10"/>
          <p:cNvSpPr>
            <a:spLocks noGrp="1"/>
          </p:cNvSpPr>
          <p:nvPr>
            <p:ph type="sldNum" sz="quarter" idx="12"/>
          </p:nvPr>
        </p:nvSpPr>
        <p:spPr/>
        <p:txBody>
          <a:bodyPr/>
          <a:lstStyle/>
          <a:p>
            <a:pPr>
              <a:defRPr/>
            </a:pPr>
            <a:fld id="{86EE3BCA-E093-6943-9DB2-5EBC387AED03}" type="slidenum">
              <a:rPr lang="en-US" altLang="ja-JP" smtClean="0"/>
              <a:pPr>
                <a:defRPr/>
              </a:pPr>
              <a:t>9</a:t>
            </a:fld>
            <a:endParaRPr lang="en-US" altLang="ja-JP"/>
          </a:p>
        </p:txBody>
      </p:sp>
    </p:spTree>
    <p:extLst>
      <p:ext uri="{BB962C8B-B14F-4D97-AF65-F5344CB8AC3E}">
        <p14:creationId xmlns:p14="http://schemas.microsoft.com/office/powerpoint/2010/main" val="19100804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65880</TotalTime>
  <Words>10804</Words>
  <Application>Microsoft Macintosh PowerPoint</Application>
  <PresentationFormat>画面に合わせる (4:3)</PresentationFormat>
  <Paragraphs>1373</Paragraphs>
  <Slides>84</Slides>
  <Notes>78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84</vt:i4>
      </vt:variant>
    </vt:vector>
  </HeadingPairs>
  <TitlesOfParts>
    <vt:vector size="92" baseType="lpstr">
      <vt:lpstr>ＭＳ Ｐゴシック</vt:lpstr>
      <vt:lpstr>Segoe UI</vt:lpstr>
      <vt:lpstr>ヒラギノ角ゴ Std W8</vt:lpstr>
      <vt:lpstr>メイリオ</vt:lpstr>
      <vt:lpstr>Arial</vt:lpstr>
      <vt:lpstr>Calibri</vt:lpstr>
      <vt:lpstr>Wingdings</vt:lpstr>
      <vt:lpstr>Office ​​テーマ</vt:lpstr>
      <vt:lpstr>PowerPoint プレゼンテーション</vt:lpstr>
      <vt:lpstr>目次</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データ共有に関する我が国の課題</vt:lpstr>
      <vt:lpstr>PowerPoint プレゼンテーション</vt:lpstr>
      <vt:lpstr>PowerPoint プレゼンテーション</vt:lpstr>
    </vt:vector>
  </TitlesOfParts>
  <Company>JST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JST</dc:creator>
  <cp:lastModifiedBy>NBDC 235</cp:lastModifiedBy>
  <cp:revision>1323</cp:revision>
  <cp:lastPrinted>2017-06-27T07:59:57Z</cp:lastPrinted>
  <dcterms:created xsi:type="dcterms:W3CDTF">2011-03-11T01:52:10Z</dcterms:created>
  <dcterms:modified xsi:type="dcterms:W3CDTF">2018-12-11T01:14:32Z</dcterms:modified>
</cp:coreProperties>
</file>